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2" r:id="rId5"/>
    <p:sldId id="261" r:id="rId6"/>
    <p:sldId id="259" r:id="rId7"/>
    <p:sldId id="263" r:id="rId8"/>
    <p:sldId id="264" r:id="rId9"/>
    <p:sldId id="267" r:id="rId10"/>
    <p:sldId id="265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is" initials="l" lastIdx="1" clrIdx="0">
    <p:extLst>
      <p:ext uri="{19B8F6BF-5375-455C-9EA6-DF929625EA0E}">
        <p15:presenceInfo xmlns:p15="http://schemas.microsoft.com/office/powerpoint/2012/main" userId="32756f6d361133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03T16:52:59.293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4559" y="3598817"/>
            <a:ext cx="9056970" cy="2266406"/>
          </a:xfrm>
        </p:spPr>
        <p:txBody>
          <a:bodyPr/>
          <a:lstStyle/>
          <a:p>
            <a:pPr algn="ctr"/>
            <a:r>
              <a:rPr lang="ru-RU" sz="4800" dirty="0" smtClean="0"/>
              <a:t>Платные образовательные услуги в МАОУ </a:t>
            </a:r>
            <a:r>
              <a:rPr lang="ru-RU" sz="4800" dirty="0" smtClean="0">
                <a:solidFill>
                  <a:srgbClr val="EBEBEB"/>
                </a:solidFill>
              </a:rPr>
              <a:t>лицей </a:t>
            </a:r>
            <a:r>
              <a:rPr lang="ru-RU" sz="4800" dirty="0" smtClean="0"/>
              <a:t>№159 </a:t>
            </a:r>
            <a:br>
              <a:rPr lang="ru-RU" sz="4800" dirty="0" smtClean="0"/>
            </a:br>
            <a:r>
              <a:rPr lang="ru-RU" sz="4800" dirty="0" smtClean="0"/>
              <a:t>в 2024-2025 уч. году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куратор:</a:t>
            </a:r>
            <a:r>
              <a:rPr lang="ru-RU" sz="4800" dirty="0" smtClean="0"/>
              <a:t> </a:t>
            </a:r>
            <a:br>
              <a:rPr lang="ru-RU" sz="4800" dirty="0" smtClean="0"/>
            </a:br>
            <a:r>
              <a:rPr lang="ru-RU" sz="4800" dirty="0" smtClean="0"/>
              <a:t>Черепанова Лариса Владиславовна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60" y="3801292"/>
            <a:ext cx="2176857" cy="19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6" y="535577"/>
            <a:ext cx="11586753" cy="1593669"/>
          </a:xfrm>
        </p:spPr>
        <p:txBody>
          <a:bodyPr/>
          <a:lstStyle/>
          <a:p>
            <a:pPr algn="ctr"/>
            <a:r>
              <a:rPr lang="ru-RU" sz="4000" b="1" dirty="0"/>
              <a:t>Д</a:t>
            </a:r>
            <a:r>
              <a:rPr lang="ru-RU" sz="4000" b="1" dirty="0" smtClean="0"/>
              <a:t>ля записи на платные программы</a:t>
            </a:r>
            <a:br>
              <a:rPr lang="ru-RU" sz="4000" b="1" dirty="0" smtClean="0"/>
            </a:br>
            <a:r>
              <a:rPr lang="ru-RU" sz="4000" b="1" dirty="0" smtClean="0"/>
              <a:t>(</a:t>
            </a:r>
            <a:r>
              <a:rPr lang="ru-RU" sz="4000" b="1" dirty="0" err="1" smtClean="0"/>
              <a:t>гугл</a:t>
            </a:r>
            <a:r>
              <a:rPr lang="ru-RU" sz="4000" b="1" dirty="0" smtClean="0"/>
              <a:t>-анкета)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87" y="2651760"/>
            <a:ext cx="3600597" cy="3316778"/>
          </a:xfrm>
        </p:spPr>
      </p:pic>
    </p:spTree>
    <p:extLst>
      <p:ext uri="{BB962C8B-B14F-4D97-AF65-F5344CB8AC3E}">
        <p14:creationId xmlns:p14="http://schemas.microsoft.com/office/powerpoint/2010/main" val="31096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673331"/>
            <a:ext cx="9518588" cy="1388225"/>
          </a:xfrm>
        </p:spPr>
        <p:txBody>
          <a:bodyPr/>
          <a:lstStyle/>
          <a:p>
            <a:pPr algn="ctr"/>
            <a:r>
              <a:rPr lang="ru-RU" b="1" dirty="0" smtClean="0"/>
              <a:t>Информация по платным услугам </a:t>
            </a:r>
            <a:br>
              <a:rPr lang="ru-RU" b="1" dirty="0" smtClean="0"/>
            </a:br>
            <a:r>
              <a:rPr lang="ru-RU" b="1" dirty="0" smtClean="0"/>
              <a:t>на сайте лицея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06" y="26035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val="96999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718457"/>
            <a:ext cx="10541725" cy="1280160"/>
          </a:xfrm>
        </p:spPr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платных образовательных дополнительных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школе: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2368368"/>
            <a:ext cx="10633166" cy="3692798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ниже,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у репетиторов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частных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Экономия времени учащихся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родителей,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занятия проходят в рамках школы;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Гарантия квалификации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регламентирована и контролируется администрацией школы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района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3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411" y="882228"/>
            <a:ext cx="9328539" cy="706964"/>
          </a:xfrm>
        </p:spPr>
        <p:txBody>
          <a:bodyPr/>
          <a:lstStyle/>
          <a:p>
            <a:r>
              <a:rPr lang="ru-RU" sz="5400" dirty="0" smtClean="0"/>
              <a:t>Нормативные документы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3170" y="2459807"/>
            <a:ext cx="8825659" cy="3758111"/>
          </a:xfrm>
        </p:spPr>
        <p:txBody>
          <a:bodyPr>
            <a:normAutofit fontScale="85000" lnSpcReduction="1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Устав МАОУ лицея №159 </a:t>
            </a: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Положение о платных образовательных услугах МАОУ лицея № 159 </a:t>
            </a: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Приказ директора об утверждении программ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4" y="869165"/>
            <a:ext cx="6087292" cy="706964"/>
          </a:xfrm>
        </p:spPr>
        <p:txBody>
          <a:bodyPr/>
          <a:lstStyle/>
          <a:p>
            <a:r>
              <a:rPr lang="ru-RU" sz="6000" dirty="0" smtClean="0"/>
              <a:t>Направления: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56497" y="2598012"/>
            <a:ext cx="3141879" cy="576262"/>
          </a:xfrm>
        </p:spPr>
        <p:txBody>
          <a:bodyPr/>
          <a:lstStyle/>
          <a:p>
            <a:r>
              <a:rPr lang="ru-RU" b="1" dirty="0" smtClean="0"/>
              <a:t>Каллиграфия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53" y="3361324"/>
            <a:ext cx="3122627" cy="244781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53214" y="2653177"/>
            <a:ext cx="4077067" cy="465931"/>
          </a:xfrm>
        </p:spPr>
        <p:txBody>
          <a:bodyPr/>
          <a:lstStyle/>
          <a:p>
            <a:r>
              <a:rPr lang="ru-RU" sz="3200" b="1" dirty="0" smtClean="0"/>
              <a:t> </a:t>
            </a:r>
            <a:r>
              <a:rPr lang="ru-RU" b="1" dirty="0" smtClean="0"/>
              <a:t>ИКТ для начинающих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6726" t="104" r="3885"/>
          <a:stretch/>
        </p:blipFill>
        <p:spPr>
          <a:xfrm>
            <a:off x="4223168" y="3368929"/>
            <a:ext cx="3304903" cy="244021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7589522" y="2220686"/>
            <a:ext cx="4415244" cy="953588"/>
          </a:xfrm>
        </p:spPr>
        <p:txBody>
          <a:bodyPr/>
          <a:lstStyle/>
          <a:p>
            <a:pPr algn="ctr"/>
            <a:r>
              <a:rPr lang="ru-RU" b="1" dirty="0" smtClean="0"/>
              <a:t>Английский /французский языки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14158"/>
          <a:stretch/>
        </p:blipFill>
        <p:spPr>
          <a:xfrm>
            <a:off x="8241274" y="3174274"/>
            <a:ext cx="3441283" cy="2634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63" y="3174274"/>
            <a:ext cx="1554381" cy="13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9862" y="725473"/>
            <a:ext cx="5688823" cy="706964"/>
          </a:xfrm>
        </p:spPr>
        <p:txBody>
          <a:bodyPr/>
          <a:lstStyle/>
          <a:p>
            <a:r>
              <a:rPr lang="ru-RU" sz="6000" dirty="0" smtClean="0"/>
              <a:t>Направления: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9019" y="2603500"/>
            <a:ext cx="4579640" cy="576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/>
              <a:t>Для 1 классов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239" y="3429000"/>
            <a:ext cx="5029200" cy="2840039"/>
          </a:xfrm>
        </p:spPr>
        <p:txBody>
          <a:bodyPr>
            <a:normAutofit fontScale="92500" lnSpcReduction="10000"/>
          </a:bodyPr>
          <a:lstStyle/>
          <a:p>
            <a:endParaRPr lang="ru-RU" sz="1050" dirty="0" smtClean="0"/>
          </a:p>
          <a:p>
            <a:r>
              <a:rPr lang="ru-RU" sz="3200" dirty="0" smtClean="0">
                <a:solidFill>
                  <a:schemeClr val="tx1"/>
                </a:solidFill>
              </a:rPr>
              <a:t>Каллиграфия  -1 раз в неделю</a:t>
            </a:r>
          </a:p>
          <a:p>
            <a:endParaRPr lang="ru-RU" sz="8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Английский язык/французский язык - 2 раза в неделю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0" y="2620554"/>
            <a:ext cx="5054134" cy="5762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/>
              <a:t>Для 2, 3, 4 классов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73783" y="3179762"/>
            <a:ext cx="6230983" cy="3194912"/>
          </a:xfrm>
        </p:spPr>
        <p:txBody>
          <a:bodyPr>
            <a:normAutofit fontScale="55000" lnSpcReduction="20000"/>
          </a:bodyPr>
          <a:lstStyle/>
          <a:p>
            <a:endParaRPr lang="ru-RU" sz="1050" dirty="0" smtClean="0"/>
          </a:p>
          <a:p>
            <a:pPr lvl="0">
              <a:buClr>
                <a:srgbClr val="B31166"/>
              </a:buClr>
            </a:pPr>
            <a:r>
              <a:rPr lang="ru-RU" sz="4500" dirty="0" smtClean="0">
                <a:solidFill>
                  <a:schemeClr val="tx1"/>
                </a:solidFill>
              </a:rPr>
              <a:t>Каллиграфия - 1 </a:t>
            </a:r>
            <a:r>
              <a:rPr lang="ru-RU" sz="4500" dirty="0">
                <a:solidFill>
                  <a:schemeClr val="tx1"/>
                </a:solidFill>
              </a:rPr>
              <a:t>раз в </a:t>
            </a:r>
            <a:r>
              <a:rPr lang="ru-RU" sz="4500" dirty="0" smtClean="0">
                <a:solidFill>
                  <a:schemeClr val="tx1"/>
                </a:solidFill>
              </a:rPr>
              <a:t>неделю</a:t>
            </a:r>
          </a:p>
          <a:p>
            <a:pPr lvl="0">
              <a:buClr>
                <a:srgbClr val="B31166"/>
              </a:buClr>
            </a:pPr>
            <a:endParaRPr lang="ru-RU" sz="4500" dirty="0" smtClean="0">
              <a:solidFill>
                <a:schemeClr val="tx1"/>
              </a:solidFill>
            </a:endParaRPr>
          </a:p>
          <a:p>
            <a:pPr lvl="0">
              <a:buClr>
                <a:srgbClr val="B31166"/>
              </a:buClr>
            </a:pPr>
            <a:r>
              <a:rPr lang="ru-RU" sz="4500" dirty="0" smtClean="0">
                <a:solidFill>
                  <a:schemeClr val="tx1"/>
                </a:solidFill>
              </a:rPr>
              <a:t>Английский язык/французский язык  - 2 </a:t>
            </a:r>
            <a:r>
              <a:rPr lang="ru-RU" sz="4500" dirty="0">
                <a:solidFill>
                  <a:schemeClr val="tx1"/>
                </a:solidFill>
              </a:rPr>
              <a:t>раза в </a:t>
            </a:r>
            <a:r>
              <a:rPr lang="ru-RU" sz="4500" dirty="0" smtClean="0">
                <a:solidFill>
                  <a:schemeClr val="tx1"/>
                </a:solidFill>
              </a:rPr>
              <a:t>неделю</a:t>
            </a:r>
          </a:p>
          <a:p>
            <a:pPr lvl="0">
              <a:buClr>
                <a:srgbClr val="B31166"/>
              </a:buClr>
            </a:pPr>
            <a:endParaRPr lang="ru-RU" sz="4500" dirty="0" smtClean="0">
              <a:solidFill>
                <a:schemeClr val="tx1"/>
              </a:solidFill>
            </a:endParaRPr>
          </a:p>
          <a:p>
            <a:r>
              <a:rPr lang="ru-RU" sz="4500" dirty="0" smtClean="0">
                <a:solidFill>
                  <a:schemeClr val="tx1"/>
                </a:solidFill>
              </a:rPr>
              <a:t>ИКТ для начинающих – 1 раз в неделю</a:t>
            </a:r>
            <a:endParaRPr lang="ru-RU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41838" y="1038982"/>
            <a:ext cx="5900756" cy="706964"/>
          </a:xfrm>
        </p:spPr>
        <p:txBody>
          <a:bodyPr/>
          <a:lstStyle/>
          <a:p>
            <a:r>
              <a:rPr lang="ru-RU" sz="6000" dirty="0" smtClean="0"/>
              <a:t>Каллиграфия </a:t>
            </a:r>
            <a:endParaRPr lang="ru-RU" sz="6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574764"/>
            <a:ext cx="1840502" cy="1332413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3955" y="2503399"/>
            <a:ext cx="4872445" cy="5762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 год обучения: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6"/>
          </p:nvPr>
        </p:nvSpPr>
        <p:spPr>
          <a:xfrm>
            <a:off x="535579" y="3240891"/>
            <a:ext cx="5303519" cy="2847293"/>
          </a:xfrm>
        </p:spPr>
        <p:txBody>
          <a:bodyPr>
            <a:normAutofit/>
          </a:bodyPr>
          <a:lstStyle/>
          <a:p>
            <a:pPr lvl="0">
              <a:buClr>
                <a:srgbClr val="B31166"/>
              </a:buClr>
            </a:pPr>
            <a:r>
              <a:rPr lang="ru-RU" sz="2800" u="sng" dirty="0" smtClean="0">
                <a:solidFill>
                  <a:prstClr val="black"/>
                </a:solidFill>
              </a:rPr>
              <a:t>Среда 12.35-13.15 </a:t>
            </a:r>
            <a:r>
              <a:rPr lang="ru-RU" sz="2800" u="sng" dirty="0">
                <a:solidFill>
                  <a:prstClr val="black"/>
                </a:solidFill>
              </a:rPr>
              <a:t>(6 урок)</a:t>
            </a:r>
          </a:p>
          <a:p>
            <a:pPr>
              <a:spcBef>
                <a:spcPts val="0"/>
              </a:spcBef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 err="1" smtClean="0">
                <a:solidFill>
                  <a:schemeClr val="tx1"/>
                </a:solidFill>
              </a:rPr>
              <a:t>Ягуткина</a:t>
            </a:r>
            <a:r>
              <a:rPr lang="ru-RU" sz="2800" dirty="0" smtClean="0">
                <a:solidFill>
                  <a:schemeClr val="tx1"/>
                </a:solidFill>
              </a:rPr>
              <a:t> Алина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Александровна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(учитель начальных классов)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6096001" y="2542181"/>
            <a:ext cx="5054149" cy="5762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2 год обучения: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17"/>
          </p:nvPr>
        </p:nvSpPr>
        <p:spPr>
          <a:xfrm>
            <a:off x="6096001" y="3240891"/>
            <a:ext cx="5411199" cy="3421165"/>
          </a:xfrm>
        </p:spPr>
        <p:txBody>
          <a:bodyPr>
            <a:normAutofit/>
          </a:bodyPr>
          <a:lstStyle/>
          <a:p>
            <a:pPr lvl="0">
              <a:buClr>
                <a:srgbClr val="B31166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800" u="sng" dirty="0">
                <a:solidFill>
                  <a:prstClr val="black"/>
                </a:solidFill>
              </a:rPr>
              <a:t>Среда 12:35-13.15 (6 урок)</a:t>
            </a:r>
          </a:p>
          <a:p>
            <a:pPr lvl="0">
              <a:spcBef>
                <a:spcPts val="0"/>
              </a:spcBef>
              <a:buClr>
                <a:srgbClr val="B31166"/>
              </a:buClr>
            </a:pPr>
            <a:endParaRPr lang="ru-RU" sz="2400" dirty="0" smtClean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Clr>
                <a:srgbClr val="B31166"/>
              </a:buClr>
            </a:pPr>
            <a:r>
              <a:rPr lang="ru-RU" sz="2800" dirty="0" err="1" smtClean="0">
                <a:solidFill>
                  <a:schemeClr val="tx1"/>
                </a:solidFill>
              </a:rPr>
              <a:t>Лепихина</a:t>
            </a:r>
            <a:r>
              <a:rPr lang="ru-RU" sz="2800" dirty="0" smtClean="0">
                <a:solidFill>
                  <a:schemeClr val="tx1"/>
                </a:solidFill>
              </a:rPr>
              <a:t> Ирина Анатольевна </a:t>
            </a:r>
          </a:p>
          <a:p>
            <a:pPr lvl="0">
              <a:spcBef>
                <a:spcPts val="0"/>
              </a:spcBef>
              <a:buClr>
                <a:srgbClr val="B31166"/>
              </a:buClr>
            </a:pPr>
            <a:r>
              <a:rPr lang="ru-RU" sz="2800" dirty="0" smtClean="0">
                <a:solidFill>
                  <a:prstClr val="black"/>
                </a:solidFill>
              </a:rPr>
              <a:t>(</a:t>
            </a:r>
            <a:r>
              <a:rPr lang="ru-RU" sz="2800" dirty="0">
                <a:solidFill>
                  <a:prstClr val="black"/>
                </a:solidFill>
              </a:rPr>
              <a:t>учитель начальных классов)</a:t>
            </a:r>
          </a:p>
          <a:p>
            <a:pPr>
              <a:spcBef>
                <a:spcPts val="0"/>
              </a:spcBef>
            </a:pPr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0567" y="922568"/>
            <a:ext cx="8711737" cy="706964"/>
          </a:xfrm>
        </p:spPr>
        <p:txBody>
          <a:bodyPr/>
          <a:lstStyle/>
          <a:p>
            <a:r>
              <a:rPr lang="ru-RU" sz="6000" dirty="0" smtClean="0"/>
              <a:t>ИКТ для начинающих</a:t>
            </a:r>
            <a:endParaRPr lang="ru-RU" sz="6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09" y="535939"/>
            <a:ext cx="1529858" cy="144363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8118" y="2329610"/>
            <a:ext cx="5345483" cy="908617"/>
          </a:xfrm>
        </p:spPr>
        <p:txBody>
          <a:bodyPr anchor="b"/>
          <a:lstStyle/>
          <a:p>
            <a:pPr lvl="0">
              <a:buClr>
                <a:srgbClr val="B31166"/>
              </a:buClr>
            </a:pPr>
            <a:r>
              <a:rPr lang="ru-RU" sz="2800" b="1" dirty="0">
                <a:solidFill>
                  <a:srgbClr val="B31166">
                    <a:lumMod val="75000"/>
                  </a:srgbClr>
                </a:solidFill>
              </a:rPr>
              <a:t>Группа </a:t>
            </a:r>
            <a:r>
              <a:rPr lang="ru-RU" sz="2800" b="1" dirty="0" smtClean="0">
                <a:solidFill>
                  <a:srgbClr val="B31166">
                    <a:lumMod val="75000"/>
                  </a:srgbClr>
                </a:solidFill>
              </a:rPr>
              <a:t>для 2 смены:</a:t>
            </a:r>
            <a:endParaRPr lang="ru-RU" sz="2800" b="1" dirty="0">
              <a:solidFill>
                <a:srgbClr val="B31166">
                  <a:lumMod val="75000"/>
                </a:srgb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598117" y="3512120"/>
            <a:ext cx="5345483" cy="2521956"/>
          </a:xfrm>
        </p:spPr>
        <p:txBody>
          <a:bodyPr>
            <a:normAutofit/>
          </a:bodyPr>
          <a:lstStyle/>
          <a:p>
            <a:pPr lvl="0">
              <a:buClr>
                <a:srgbClr val="B31166"/>
              </a:buClr>
            </a:pPr>
            <a:r>
              <a:rPr lang="ru-RU" sz="2800" u="sng" dirty="0" smtClean="0">
                <a:solidFill>
                  <a:prstClr val="black"/>
                </a:solidFill>
              </a:rPr>
              <a:t>Вторник 12.35-13.15 (6 урок)</a:t>
            </a:r>
            <a:endParaRPr lang="ru-RU" sz="2800" u="sng" dirty="0">
              <a:solidFill>
                <a:prstClr val="black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Савельева </a:t>
            </a:r>
            <a:r>
              <a:rPr lang="ru-RU" sz="2800" dirty="0">
                <a:solidFill>
                  <a:schemeClr val="tx1"/>
                </a:solidFill>
              </a:rPr>
              <a:t>Татьяна </a:t>
            </a:r>
            <a:r>
              <a:rPr lang="ru-RU" sz="2800" dirty="0" smtClean="0">
                <a:solidFill>
                  <a:schemeClr val="tx1"/>
                </a:solidFill>
              </a:rPr>
              <a:t>Михайловна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(учитель информатики)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216733" y="2597641"/>
            <a:ext cx="4739043" cy="576262"/>
          </a:xfrm>
        </p:spPr>
        <p:txBody>
          <a:bodyPr/>
          <a:lstStyle/>
          <a:p>
            <a:pPr lvl="0">
              <a:buClr>
                <a:srgbClr val="B31166"/>
              </a:buClr>
            </a:pPr>
            <a:r>
              <a:rPr lang="ru-RU" sz="2800" b="1" dirty="0">
                <a:solidFill>
                  <a:srgbClr val="B31166">
                    <a:lumMod val="75000"/>
                  </a:srgbClr>
                </a:solidFill>
              </a:rPr>
              <a:t>Группа </a:t>
            </a:r>
            <a:r>
              <a:rPr lang="ru-RU" sz="2800" b="1" dirty="0" smtClean="0">
                <a:solidFill>
                  <a:srgbClr val="B31166">
                    <a:lumMod val="75000"/>
                  </a:srgbClr>
                </a:solidFill>
              </a:rPr>
              <a:t>для 1 смены:</a:t>
            </a:r>
            <a:endParaRPr lang="ru-RU" sz="2800" b="1" dirty="0">
              <a:solidFill>
                <a:srgbClr val="B31166">
                  <a:lumMod val="75000"/>
                </a:srgb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6216733" y="3512120"/>
            <a:ext cx="5271457" cy="2801983"/>
          </a:xfrm>
        </p:spPr>
        <p:txBody>
          <a:bodyPr>
            <a:noAutofit/>
          </a:bodyPr>
          <a:lstStyle/>
          <a:p>
            <a:pPr lvl="0">
              <a:buClr>
                <a:srgbClr val="B31166"/>
              </a:buClr>
            </a:pPr>
            <a:r>
              <a:rPr lang="ru-RU" sz="2800" u="sng" dirty="0">
                <a:solidFill>
                  <a:prstClr val="black"/>
                </a:solidFill>
              </a:rPr>
              <a:t>Понедельник</a:t>
            </a: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prstClr val="black"/>
                </a:solidFill>
              </a:rPr>
              <a:t>14.25-15.05 (8 урок)</a:t>
            </a:r>
            <a:endParaRPr lang="ru-RU" sz="28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Середкина </a:t>
            </a:r>
            <a:r>
              <a:rPr lang="ru-RU" sz="2800" dirty="0">
                <a:solidFill>
                  <a:schemeClr val="tx1"/>
                </a:solidFill>
              </a:rPr>
              <a:t>Ирина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Олеговна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</a:rPr>
              <a:t>(</a:t>
            </a:r>
            <a:r>
              <a:rPr lang="ru-RU" sz="2800" dirty="0" smtClean="0">
                <a:solidFill>
                  <a:prstClr val="black"/>
                </a:solidFill>
              </a:rPr>
              <a:t>учитель </a:t>
            </a:r>
            <a:r>
              <a:rPr lang="ru-RU" sz="2800" dirty="0">
                <a:solidFill>
                  <a:prstClr val="black"/>
                </a:solidFill>
              </a:rPr>
              <a:t>информатики</a:t>
            </a:r>
            <a:r>
              <a:rPr lang="ru-RU" sz="2800" dirty="0" smtClean="0">
                <a:solidFill>
                  <a:prstClr val="black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068" y="722665"/>
            <a:ext cx="7277155" cy="706964"/>
          </a:xfrm>
        </p:spPr>
        <p:txBody>
          <a:bodyPr/>
          <a:lstStyle/>
          <a:p>
            <a:r>
              <a:rPr lang="ru-RU" sz="6000" dirty="0" smtClean="0"/>
              <a:t> </a:t>
            </a:r>
            <a:r>
              <a:rPr lang="ru-RU" sz="5400" dirty="0" smtClean="0"/>
              <a:t>Иностранный язык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501" y="2972284"/>
            <a:ext cx="4825157" cy="576262"/>
          </a:xfrm>
        </p:spPr>
        <p:txBody>
          <a:bodyPr/>
          <a:lstStyle/>
          <a:p>
            <a:pPr>
              <a:buClr>
                <a:srgbClr val="B31166"/>
              </a:buClr>
            </a:pPr>
            <a:r>
              <a:rPr lang="ru-RU" sz="3600" b="1" dirty="0" smtClean="0">
                <a:solidFill>
                  <a:srgbClr val="B31166">
                    <a:lumMod val="75000"/>
                  </a:srgbClr>
                </a:solidFill>
              </a:rPr>
              <a:t>1</a:t>
            </a:r>
            <a:r>
              <a:rPr lang="ru-RU" sz="3600" b="1" dirty="0">
                <a:solidFill>
                  <a:srgbClr val="B31166">
                    <a:lumMod val="75000"/>
                  </a:srgbClr>
                </a:solidFill>
              </a:rPr>
              <a:t>, 2, 3 год обучения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0" y="3548546"/>
            <a:ext cx="5802695" cy="2590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chemeClr val="tx1"/>
                </a:solidFill>
              </a:rPr>
              <a:t>Вторник , Четверг </a:t>
            </a:r>
            <a:r>
              <a:rPr lang="ru-RU" sz="2400" b="1" u="sng" dirty="0" smtClean="0">
                <a:solidFill>
                  <a:schemeClr val="tx1"/>
                </a:solidFill>
              </a:rPr>
              <a:t>12.35-13.15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Черепанова Лариса Владиславовна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(учитель французского языка)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46165" y="448129"/>
            <a:ext cx="1992086" cy="1537425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body" sz="quarter" idx="3"/>
          </p:nvPr>
        </p:nvSpPr>
        <p:spPr>
          <a:xfrm>
            <a:off x="6313215" y="2852738"/>
            <a:ext cx="4825159" cy="576262"/>
          </a:xfrm>
        </p:spPr>
        <p:txBody>
          <a:bodyPr/>
          <a:lstStyle/>
          <a:p>
            <a:r>
              <a:rPr lang="ru-RU" sz="3600" b="1" dirty="0" smtClean="0"/>
              <a:t>1 год обучения </a:t>
            </a:r>
            <a:endParaRPr lang="ru-RU" sz="36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6840" y="2289505"/>
            <a:ext cx="4825159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Английский язык</a:t>
            </a:r>
            <a:endParaRPr lang="ru-RU" sz="36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313215" y="2276476"/>
            <a:ext cx="4911634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/>
              <a:t>Французский язык</a:t>
            </a:r>
            <a:endParaRPr lang="ru-RU" sz="36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223" y="517598"/>
            <a:ext cx="1906034" cy="14679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02" y="3548546"/>
            <a:ext cx="5214528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714" y="699348"/>
            <a:ext cx="8761413" cy="70696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EBEBEB"/>
                </a:solidFill>
              </a:rPr>
              <a:t>Стоимость услуг: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0411" y="2312127"/>
            <a:ext cx="11051178" cy="4127862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buClr>
                <a:srgbClr val="B31166"/>
              </a:buClr>
            </a:pPr>
            <a:r>
              <a:rPr lang="ru-RU" sz="3600" dirty="0">
                <a:solidFill>
                  <a:schemeClr val="tx1"/>
                </a:solidFill>
              </a:rPr>
              <a:t>Каллиграфия </a:t>
            </a:r>
            <a:r>
              <a:rPr lang="ru-RU" sz="3600" dirty="0" smtClean="0">
                <a:solidFill>
                  <a:schemeClr val="tx1"/>
                </a:solidFill>
              </a:rPr>
              <a:t>-300 руб./академический час</a:t>
            </a:r>
            <a:endParaRPr lang="ru-RU" sz="3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lnSpc>
                <a:spcPct val="150000"/>
              </a:lnSpc>
              <a:buClr>
                <a:srgbClr val="B31166"/>
              </a:buClr>
            </a:pPr>
            <a:r>
              <a:rPr lang="ru-RU" sz="3600" dirty="0" smtClean="0">
                <a:solidFill>
                  <a:schemeClr val="tx1"/>
                </a:solidFill>
              </a:rPr>
              <a:t>ИКТ для начинающих – 300 руб./ </a:t>
            </a:r>
            <a:r>
              <a:rPr lang="ru-RU" sz="3600" dirty="0">
                <a:solidFill>
                  <a:schemeClr val="tx1"/>
                </a:solidFill>
              </a:rPr>
              <a:t>академический </a:t>
            </a:r>
            <a:r>
              <a:rPr lang="ru-RU" sz="3600" dirty="0" smtClean="0">
                <a:solidFill>
                  <a:schemeClr val="tx1"/>
                </a:solidFill>
              </a:rPr>
              <a:t>час</a:t>
            </a:r>
          </a:p>
          <a:p>
            <a:pPr lvl="0">
              <a:lnSpc>
                <a:spcPct val="150000"/>
              </a:lnSpc>
              <a:buClr>
                <a:srgbClr val="B31166"/>
              </a:buClr>
            </a:pPr>
            <a:r>
              <a:rPr lang="ru-RU" sz="3600" dirty="0" smtClean="0">
                <a:solidFill>
                  <a:prstClr val="black"/>
                </a:solidFill>
              </a:rPr>
              <a:t>Английский язык – 350 руб</a:t>
            </a:r>
            <a:r>
              <a:rPr lang="ru-RU" sz="3600" dirty="0">
                <a:solidFill>
                  <a:prstClr val="black"/>
                </a:solidFill>
              </a:rPr>
              <a:t>./</a:t>
            </a:r>
            <a:r>
              <a:rPr lang="ru-RU" sz="3600" dirty="0" err="1" smtClean="0">
                <a:solidFill>
                  <a:prstClr val="black"/>
                </a:solidFill>
              </a:rPr>
              <a:t>академ</a:t>
            </a:r>
            <a:r>
              <a:rPr lang="ru-RU" sz="3600" dirty="0" smtClean="0">
                <a:solidFill>
                  <a:prstClr val="black"/>
                </a:solidFill>
              </a:rPr>
              <a:t>. час</a:t>
            </a:r>
          </a:p>
          <a:p>
            <a:pPr lvl="0">
              <a:lnSpc>
                <a:spcPct val="150000"/>
              </a:lnSpc>
              <a:buClr>
                <a:srgbClr val="B31166"/>
              </a:buClr>
            </a:pPr>
            <a:r>
              <a:rPr lang="ru-RU" sz="3600" dirty="0">
                <a:solidFill>
                  <a:prstClr val="black"/>
                </a:solidFill>
              </a:rPr>
              <a:t>Ф</a:t>
            </a:r>
            <a:r>
              <a:rPr lang="ru-RU" sz="3600" dirty="0" smtClean="0">
                <a:solidFill>
                  <a:prstClr val="black"/>
                </a:solidFill>
              </a:rPr>
              <a:t>ранцузский язык </a:t>
            </a:r>
            <a:r>
              <a:rPr lang="ru-RU" sz="3600" dirty="0">
                <a:solidFill>
                  <a:prstClr val="black"/>
                </a:solidFill>
              </a:rPr>
              <a:t>– 350 руб./</a:t>
            </a:r>
            <a:r>
              <a:rPr lang="ru-RU" sz="3600" dirty="0" err="1">
                <a:solidFill>
                  <a:prstClr val="black"/>
                </a:solidFill>
              </a:rPr>
              <a:t>академ</a:t>
            </a:r>
            <a:r>
              <a:rPr lang="ru-RU" sz="3600" dirty="0">
                <a:solidFill>
                  <a:prstClr val="black"/>
                </a:solidFill>
              </a:rPr>
              <a:t>. </a:t>
            </a:r>
            <a:r>
              <a:rPr lang="ru-RU" sz="3600" dirty="0" smtClean="0">
                <a:solidFill>
                  <a:prstClr val="black"/>
                </a:solidFill>
              </a:rPr>
              <a:t>час</a:t>
            </a:r>
            <a:endParaRPr lang="ru-RU" sz="3600" dirty="0">
              <a:solidFill>
                <a:prstClr val="black"/>
              </a:solidFill>
            </a:endParaRPr>
          </a:p>
          <a:p>
            <a:pPr marL="0" lvl="0" indent="0">
              <a:buClr>
                <a:srgbClr val="B31166"/>
              </a:buClr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lvl="0">
              <a:buClr>
                <a:srgbClr val="B31166"/>
              </a:buClr>
              <a:buFont typeface="Wingdings" panose="05000000000000000000" pitchFamily="2" charset="2"/>
              <a:buChar char="v"/>
            </a:pPr>
            <a:r>
              <a:rPr lang="ru-RU" sz="3400" dirty="0" smtClean="0">
                <a:solidFill>
                  <a:srgbClr val="FF0000"/>
                </a:solidFill>
              </a:rPr>
              <a:t>ВНИМАНИЕ! </a:t>
            </a:r>
            <a:r>
              <a:rPr lang="ru-RU" sz="3400" b="1" i="1" dirty="0" smtClean="0">
                <a:solidFill>
                  <a:schemeClr val="tx1"/>
                </a:solidFill>
              </a:rPr>
              <a:t>Перерасчеты за пропущенные занятия только при предъявлении медицинской справки </a:t>
            </a:r>
          </a:p>
          <a:p>
            <a:pPr marL="0" lvl="0" indent="0">
              <a:buClr>
                <a:srgbClr val="B31166"/>
              </a:buClr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73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185</TotalTime>
  <Words>323</Words>
  <Application>Microsoft Office PowerPoint</Application>
  <PresentationFormat>Широкоэкранный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Платные образовательные услуги в МАОУ лицей №159  в 2024-2025 уч. году  куратор:  Черепанова Лариса Владиславовна</vt:lpstr>
      <vt:lpstr> Плюсы платных образовательных дополнительных  услуг в школе: </vt:lpstr>
      <vt:lpstr>Нормативные документы</vt:lpstr>
      <vt:lpstr>Направления:</vt:lpstr>
      <vt:lpstr>Направления:</vt:lpstr>
      <vt:lpstr>Каллиграфия </vt:lpstr>
      <vt:lpstr>ИКТ для начинающих</vt:lpstr>
      <vt:lpstr> Иностранный язык</vt:lpstr>
      <vt:lpstr>Стоимость услуг:</vt:lpstr>
      <vt:lpstr>Для записи на платные программы (гугл-анкета)</vt:lpstr>
      <vt:lpstr>Информация по платным услугам  на сайте лицея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Платные образовательные услуги в лицее  МАОУ №159 в 2024-2025 уч. году  куратор: Черепанова Лариса Владиславовна</dc:title>
  <dc:creator>laris</dc:creator>
  <cp:lastModifiedBy>laris</cp:lastModifiedBy>
  <cp:revision>29</cp:revision>
  <dcterms:created xsi:type="dcterms:W3CDTF">2024-09-02T06:18:00Z</dcterms:created>
  <dcterms:modified xsi:type="dcterms:W3CDTF">2024-09-05T10:02:24Z</dcterms:modified>
</cp:coreProperties>
</file>