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60" r:id="rId3"/>
    <p:sldId id="257" r:id="rId4"/>
    <p:sldId id="258" r:id="rId5"/>
    <p:sldId id="259" r:id="rId6"/>
    <p:sldId id="261" r:id="rId7"/>
    <p:sldId id="262" r:id="rId8"/>
    <p:sldId id="263" r:id="rId9"/>
    <p:sldId id="265" r:id="rId10"/>
    <p:sldId id="272" r:id="rId11"/>
    <p:sldId id="273" r:id="rId12"/>
    <p:sldId id="274" r:id="rId13"/>
    <p:sldId id="275" r:id="rId14"/>
    <p:sldId id="276" r:id="rId15"/>
    <p:sldId id="277" r:id="rId16"/>
    <p:sldId id="278" r:id="rId17"/>
    <p:sldId id="279" r:id="rId18"/>
    <p:sldId id="266" r:id="rId19"/>
    <p:sldId id="267" r:id="rId20"/>
    <p:sldId id="268" r:id="rId21"/>
    <p:sldId id="269" r:id="rId22"/>
    <p:sldId id="270" r:id="rId23"/>
    <p:sldId id="271" r:id="rId24"/>
    <p:sldId id="280" r:id="rId25"/>
  </p:sldIdLst>
  <p:sldSz cx="12192000" cy="6858000"/>
  <p:notesSz cx="6858000" cy="99472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855" autoAdjust="0"/>
    <p:restoredTop sz="94660"/>
  </p:normalViewPr>
  <p:slideViewPr>
    <p:cSldViewPr snapToGrid="0">
      <p:cViewPr>
        <p:scale>
          <a:sx n="77" d="100"/>
          <a:sy n="77" d="100"/>
        </p:scale>
        <p:origin x="-90" y="-50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11/30/2020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11/30/2020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11/30/2020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11/30/2020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11/30/2020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11/30/2020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11/30/2020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11/30/2020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11/30/2020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11/30/2020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11/30/2020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11/30/2020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11/30/2020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11/30/2020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11/30/2020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11/30/2020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11/30/2020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11/30/2020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949940"/>
          </a:xfrm>
        </p:spPr>
        <p:txBody>
          <a:bodyPr/>
          <a:lstStyle/>
          <a:p>
            <a:r>
              <a:rPr lang="ru-RU" sz="54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Артикуляционная гимнастика 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8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51012" y="4250726"/>
            <a:ext cx="8689976" cy="659025"/>
          </a:xfrm>
        </p:spPr>
        <p:txBody>
          <a:bodyPr/>
          <a:lstStyle/>
          <a:p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ДОМАШНИХ УСЛОВИЯХ</a:t>
            </a:r>
          </a:p>
          <a:p>
            <a:pPr algn="r"/>
            <a:endParaRPr lang="ru-RU" i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329925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943583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игры и игровые упражнения для развития речевого дыхания</a:t>
            </a:r>
            <a:endParaRPr lang="ru-RU" dirty="0"/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2772823914"/>
              </p:ext>
            </p:extLst>
          </p:nvPr>
        </p:nvGraphicFramePr>
        <p:xfrm>
          <a:off x="914400" y="1612900"/>
          <a:ext cx="10363200" cy="417576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914900"/>
                <a:gridCol w="5448300"/>
              </a:tblGrid>
              <a:tr h="370840">
                <a:tc gridSpan="2">
                  <a:txBody>
                    <a:bodyPr/>
                    <a:lstStyle/>
                    <a:p>
                      <a:r>
                        <a:rPr lang="ru-RU" sz="2800" b="0" i="1" u="sng" dirty="0" smtClean="0"/>
                        <a:t>Футбол</a:t>
                      </a:r>
                      <a:r>
                        <a:rPr lang="ru-RU" sz="2800" b="0" i="1" u="sng" baseline="0" dirty="0" smtClean="0"/>
                        <a:t> </a:t>
                      </a:r>
                      <a:endParaRPr lang="ru-RU" sz="28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 кусочка ваты</a:t>
                      </a:r>
                      <a:r>
                        <a:rPr lang="ru-RU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скатайте шарик. Это мяч. Ворота – два кубика или карандаша. Ребёнок дует на «мяч», пытаясь «забить гол», ватный шарик должен оказаться между кубиками (карандашами).</a:t>
                      </a:r>
                      <a:endParaRPr lang="ru-RU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629" y="2095500"/>
            <a:ext cx="4871571" cy="3594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03184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232383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3215129618"/>
              </p:ext>
            </p:extLst>
          </p:nvPr>
        </p:nvGraphicFramePr>
        <p:xfrm>
          <a:off x="914400" y="952500"/>
          <a:ext cx="10363200" cy="527529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635500"/>
                <a:gridCol w="5727700"/>
              </a:tblGrid>
              <a:tr h="48542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800" b="0" i="1" u="sng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Ветряная мельница </a:t>
                      </a:r>
                      <a:endParaRPr kumimoji="0" lang="ru-RU" sz="2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757138">
                <a:tc>
                  <a:txBody>
                    <a:bodyPr/>
                    <a:lstStyle/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2800" dirty="0" smtClean="0"/>
                        <a:t>Для этой игры необходима игрушка – вертушка. Ребёнок дует на лопасти игрушки, взрослый сопровождает его</a:t>
                      </a:r>
                      <a:r>
                        <a:rPr lang="ru-RU" sz="2800" baseline="0" dirty="0" smtClean="0"/>
                        <a:t> действия стихотворением:</a:t>
                      </a:r>
                    </a:p>
                    <a:p>
                      <a:pPr algn="just"/>
                      <a:endParaRPr lang="ru-RU" sz="2800" baseline="0" dirty="0" smtClean="0"/>
                    </a:p>
                    <a:p>
                      <a:pPr algn="l"/>
                      <a:r>
                        <a:rPr lang="ru-RU" sz="2800" b="0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Noto Sans"/>
                        </a:rPr>
                        <a:t>Ветер дуть не ленится,</a:t>
                      </a:r>
                      <a:r>
                        <a:rPr lang="ru-RU" sz="2800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/>
                      </a:r>
                      <a:br>
                        <a:rPr lang="ru-RU" sz="2800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</a:br>
                      <a:r>
                        <a:rPr lang="ru-RU" sz="2800" b="0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Noto Sans"/>
                        </a:rPr>
                        <a:t>Трудится, не спит.</a:t>
                      </a:r>
                      <a:r>
                        <a:rPr lang="ru-RU" sz="2800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/>
                      </a:r>
                      <a:br>
                        <a:rPr lang="ru-RU" sz="2800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</a:br>
                      <a:r>
                        <a:rPr lang="ru-RU" sz="2800" b="0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Noto Sans"/>
                        </a:rPr>
                        <a:t>Мелет, мелет мельница,</a:t>
                      </a:r>
                      <a:r>
                        <a:rPr lang="ru-RU" sz="2800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/>
                      </a:r>
                      <a:br>
                        <a:rPr lang="ru-RU" sz="2800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</a:br>
                      <a:r>
                        <a:rPr lang="ru-RU" sz="2800" b="0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Noto Sans"/>
                        </a:rPr>
                        <a:t>Крыльями скрипит.</a:t>
                      </a: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Рисунок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600" y="1498600"/>
            <a:ext cx="3340100" cy="4686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68088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68883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2368660232"/>
              </p:ext>
            </p:extLst>
          </p:nvPr>
        </p:nvGraphicFramePr>
        <p:xfrm>
          <a:off x="901700" y="889001"/>
          <a:ext cx="10363200" cy="5176293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775200"/>
                <a:gridCol w="5588000"/>
              </a:tblGrid>
              <a:tr h="49806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800" b="0" i="1" u="sng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ea typeface="+mn-ea"/>
                          <a:cs typeface="+mn-cs"/>
                        </a:rPr>
                        <a:t>Снегопад </a:t>
                      </a:r>
                      <a:endParaRPr kumimoji="0" lang="ru-RU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4658133">
                <a:tc>
                  <a:txBody>
                    <a:bodyPr/>
                    <a:lstStyle/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2800" dirty="0" smtClean="0"/>
                        <a:t>Сделать снежинки из ваты или вырезать из бумаги. Предложи-те ребёнку устроить снегопад у себя дома. Положите «снежинку</a:t>
                      </a:r>
                      <a:r>
                        <a:rPr lang="ru-RU" sz="2800" baseline="0" dirty="0" smtClean="0"/>
                        <a:t>» ему </a:t>
                      </a:r>
                      <a:r>
                        <a:rPr lang="ru-RU" sz="2800" dirty="0" smtClean="0"/>
                        <a:t>на ладошку и предложите сдуть её.</a:t>
                      </a:r>
                    </a:p>
                    <a:p>
                      <a:pPr algn="just"/>
                      <a:endParaRPr lang="ru-RU" sz="2800" dirty="0" smtClean="0"/>
                    </a:p>
                    <a:p>
                      <a:pPr algn="just"/>
                      <a:r>
                        <a:rPr lang="ru-RU" sz="2200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Падают первые с неба снежинки,</a:t>
                      </a:r>
                    </a:p>
                    <a:p>
                      <a:pPr algn="just"/>
                      <a:r>
                        <a:rPr lang="ru-RU" sz="2200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Лёгкие-лёгкие, словно пушинки, </a:t>
                      </a:r>
                    </a:p>
                    <a:p>
                      <a:pPr algn="just"/>
                      <a:r>
                        <a:rPr lang="ru-RU" sz="2200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Медленно, плавно на землю ложатся, </a:t>
                      </a:r>
                    </a:p>
                    <a:p>
                      <a:pPr algn="just"/>
                      <a:r>
                        <a:rPr lang="ru-RU" sz="2200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Чудным ковром под ногами искрятся.</a:t>
                      </a: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698" y="1562100"/>
            <a:ext cx="4777535" cy="448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26522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81583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2666391850"/>
              </p:ext>
            </p:extLst>
          </p:nvPr>
        </p:nvGraphicFramePr>
        <p:xfrm>
          <a:off x="914400" y="965200"/>
          <a:ext cx="10363200" cy="527304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229100"/>
                <a:gridCol w="6134100"/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800" b="0" i="1" u="sng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ea typeface="+mn-ea"/>
                          <a:cs typeface="+mn-cs"/>
                        </a:rPr>
                        <a:t>Листопад </a:t>
                      </a:r>
                      <a:endParaRPr kumimoji="0" lang="ru-RU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800" dirty="0" smtClean="0"/>
                        <a:t>Вырезать из цветной бумаги осенние листья. Предложите ребёнку устроить дома осенний листопад - дунуть на листочки так, чтобы они полетели.</a:t>
                      </a:r>
                      <a:r>
                        <a:rPr lang="ru-RU" sz="2800" baseline="0" dirty="0" smtClean="0"/>
                        <a:t> </a:t>
                      </a:r>
                    </a:p>
                    <a:p>
                      <a:endParaRPr lang="ru-RU" sz="2800" dirty="0" smtClean="0"/>
                    </a:p>
                    <a:p>
                      <a:r>
                        <a:rPr lang="ru-RU" sz="2800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Утром мы во двор идём – </a:t>
                      </a:r>
                    </a:p>
                    <a:p>
                      <a:r>
                        <a:rPr lang="ru-RU" sz="2800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Листья сыплются дождём, </a:t>
                      </a:r>
                    </a:p>
                    <a:p>
                      <a:r>
                        <a:rPr lang="ru-RU" sz="2800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Под ногами шелестят</a:t>
                      </a:r>
                    </a:p>
                    <a:p>
                      <a:r>
                        <a:rPr lang="ru-RU" sz="2800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И летят, летят, летят …</a:t>
                      </a:r>
                      <a:endParaRPr lang="ru-RU" sz="2800" i="1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4958" y="1511301"/>
            <a:ext cx="3651188" cy="463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74070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43483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950795801"/>
              </p:ext>
            </p:extLst>
          </p:nvPr>
        </p:nvGraphicFramePr>
        <p:xfrm>
          <a:off x="914400" y="533400"/>
          <a:ext cx="10363200" cy="572097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940300"/>
                <a:gridCol w="5422900"/>
              </a:tblGrid>
              <a:tr h="43599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800" b="0" i="1" u="sng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ea typeface="+mn-ea"/>
                          <a:cs typeface="+mn-cs"/>
                        </a:rPr>
                        <a:t>Бабочки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202810">
                <a:tc>
                  <a:txBody>
                    <a:bodyPr/>
                    <a:lstStyle/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20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AC339A">
                            <a:lumMod val="50000"/>
                          </a:srgbClr>
                        </a:solidFill>
                        <a:effectLst/>
                        <a:uLnTx/>
                        <a:uFillTx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4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AC339A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ea typeface="+mn-ea"/>
                          <a:cs typeface="+mn-cs"/>
                        </a:rPr>
                        <a:t>На лугу среди цветов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4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AC339A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ea typeface="+mn-ea"/>
                          <a:cs typeface="+mn-cs"/>
                        </a:rPr>
                        <a:t>Бабочки порхают –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4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AC339A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ea typeface="+mn-ea"/>
                          <a:cs typeface="+mn-cs"/>
                        </a:rPr>
                        <a:t>Разноцветные кругом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4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AC339A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ea typeface="+mn-ea"/>
                          <a:cs typeface="+mn-cs"/>
                        </a:rPr>
                        <a:t>Крылышки мелькают</a:t>
                      </a:r>
                      <a:r>
                        <a:rPr kumimoji="0" lang="ru-RU" sz="20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AC339A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ea typeface="+mn-ea"/>
                          <a:cs typeface="+mn-cs"/>
                        </a:rPr>
                        <a:t>                                    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2800" dirty="0" smtClean="0"/>
                        <a:t>Вырезать из бумаги одну или несколько бабочек. К каждой бабочке привязать нитку и прикрепить так, чтобы они висели на уровне лица ребёнка.</a:t>
                      </a:r>
                      <a:r>
                        <a:rPr lang="ru-RU" sz="2800" baseline="0" dirty="0" smtClean="0"/>
                        <a:t> </a:t>
                      </a:r>
                    </a:p>
                    <a:p>
                      <a:pPr algn="just"/>
                      <a:r>
                        <a:rPr lang="ru-RU" sz="2800" baseline="0" dirty="0" smtClean="0"/>
                        <a:t>Взрослый предлагает подуть –</a:t>
                      </a:r>
                      <a:r>
                        <a:rPr lang="ru-RU" sz="2800" dirty="0" smtClean="0"/>
                        <a:t> сделать плавный длительный выдох, чтобы бабочки «полетели».</a:t>
                      </a:r>
                    </a:p>
                    <a:p>
                      <a:pPr algn="just"/>
                      <a:endParaRPr lang="ru-RU" sz="2000" dirty="0" smtClean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167" y="1060450"/>
            <a:ext cx="4886833" cy="348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83065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81583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3222728165"/>
              </p:ext>
            </p:extLst>
          </p:nvPr>
        </p:nvGraphicFramePr>
        <p:xfrm>
          <a:off x="914400" y="863600"/>
          <a:ext cx="10363200" cy="539242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787900"/>
                <a:gridCol w="5575300"/>
              </a:tblGrid>
              <a:tr h="6070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800" b="0" i="1" u="sng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ea typeface="+mn-ea"/>
                          <a:cs typeface="+mn-cs"/>
                        </a:rPr>
                        <a:t>Кораблик </a:t>
                      </a:r>
                      <a:endParaRPr kumimoji="0" lang="ru-RU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2800" dirty="0" smtClean="0"/>
                        <a:t>Сделать вместе с ребёнком бумажный кораблик, опустить его в таз с водой. Ребёнок двигает кораблик с помощью плавного длительного выдоха.</a:t>
                      </a:r>
                    </a:p>
                    <a:p>
                      <a:pPr algn="just"/>
                      <a:endParaRPr lang="ru-RU" sz="2800" dirty="0" smtClean="0"/>
                    </a:p>
                    <a:p>
                      <a:pPr algn="just"/>
                      <a:r>
                        <a:rPr lang="ru-RU" sz="2800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Я кораблик смастерил, </a:t>
                      </a:r>
                    </a:p>
                    <a:p>
                      <a:pPr algn="just"/>
                      <a:r>
                        <a:rPr lang="ru-RU" sz="2800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По воде его пустил.</a:t>
                      </a:r>
                    </a:p>
                    <a:p>
                      <a:pPr algn="just"/>
                      <a:r>
                        <a:rPr lang="ru-RU" sz="2800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Ты</a:t>
                      </a:r>
                      <a:r>
                        <a:rPr lang="ru-RU" sz="2800" i="1" baseline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 плыви, кораблик мой, </a:t>
                      </a:r>
                    </a:p>
                    <a:p>
                      <a:pPr algn="just"/>
                      <a:r>
                        <a:rPr lang="ru-RU" sz="2800" i="1" baseline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А потом вернись домой.</a:t>
                      </a:r>
                    </a:p>
                    <a:p>
                      <a:pPr algn="just"/>
                      <a:endParaRPr lang="ru-RU" sz="2800" i="1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261" y="1455738"/>
            <a:ext cx="4765145" cy="4754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00951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6183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4064111735"/>
              </p:ext>
            </p:extLst>
          </p:nvPr>
        </p:nvGraphicFramePr>
        <p:xfrm>
          <a:off x="914400" y="876300"/>
          <a:ext cx="10363200" cy="527304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962400"/>
                <a:gridCol w="6400800"/>
              </a:tblGrid>
              <a:tr h="51666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800" b="0" i="1" u="sng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ea typeface="+mn-ea"/>
                          <a:cs typeface="+mn-cs"/>
                        </a:rPr>
                        <a:t>Шторм в стакане</a:t>
                      </a:r>
                      <a:endParaRPr kumimoji="0" lang="ru-RU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741138">
                <a:tc>
                  <a:txBody>
                    <a:bodyPr/>
                    <a:lstStyle/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2800" dirty="0" smtClean="0"/>
                        <a:t>Для этой</a:t>
                      </a:r>
                      <a:r>
                        <a:rPr lang="ru-RU" sz="2800" baseline="0" dirty="0" smtClean="0"/>
                        <a:t> игры необходима соломинка для коктейля и стакан с водой. Соломинка кладется на середину широкого языка, а её конец опускается в стакан с водой. Ребёнок дует через соломинку, чтобы вода забурлила. Необходимо следить, чтобы щеки не надувались.</a:t>
                      </a:r>
                      <a:endParaRPr lang="ru-RU" sz="28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433457"/>
            <a:ext cx="1963504" cy="4700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17235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30783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4222974478"/>
              </p:ext>
            </p:extLst>
          </p:nvPr>
        </p:nvGraphicFramePr>
        <p:xfrm>
          <a:off x="914400" y="622300"/>
          <a:ext cx="10363200" cy="548894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203700"/>
                <a:gridCol w="6159500"/>
              </a:tblGrid>
              <a:tr h="539376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800" b="0" i="1" u="sng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ea typeface="+mn-ea"/>
                          <a:cs typeface="+mn-cs"/>
                        </a:rPr>
                        <a:t>Чей пароход гудит лучше?</a:t>
                      </a:r>
                      <a:endParaRPr kumimoji="0" lang="ru-RU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ea typeface="+mn-ea"/>
                        <a:cs typeface="+mn-cs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4949564">
                <a:tc>
                  <a:txBody>
                    <a:bodyPr/>
                    <a:lstStyle/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2800" dirty="0" smtClean="0"/>
                        <a:t>Для этой игры необходимы стеклянные пузырьки – один берёт взрослый, а другой</a:t>
                      </a:r>
                      <a:r>
                        <a:rPr lang="ru-RU" sz="2800" baseline="0" dirty="0" smtClean="0"/>
                        <a:t> даёт ребёнку. Поднести пузырёк к подбородку, слегка высунуть кончик языка так, чтобы он касался края горлышка, и подуть. Струя воздуха должна быть длительной и идти </a:t>
                      </a:r>
                    </a:p>
                    <a:p>
                      <a:pPr algn="just"/>
                      <a:r>
                        <a:rPr lang="ru-RU" sz="2800" baseline="0" dirty="0" smtClean="0"/>
                        <a:t>посередине языка. </a:t>
                      </a:r>
                    </a:p>
                    <a:p>
                      <a:pPr algn="just"/>
                      <a:r>
                        <a:rPr lang="ru-RU" sz="2800" baseline="0" dirty="0" smtClean="0"/>
                        <a:t>Получается  звук, </a:t>
                      </a:r>
                    </a:p>
                    <a:p>
                      <a:pPr algn="just"/>
                      <a:r>
                        <a:rPr lang="ru-RU" sz="2800" baseline="0" dirty="0" smtClean="0"/>
                        <a:t>похожий на гудок.  </a:t>
                      </a: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450" y="1154935"/>
            <a:ext cx="4147334" cy="40139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4600" y="4257799"/>
            <a:ext cx="1137443" cy="1844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20727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691978"/>
            <a:ext cx="10364451" cy="947352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Фонетическая зарядка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913774" y="2001794"/>
            <a:ext cx="10363826" cy="3789405"/>
          </a:xfrm>
        </p:spPr>
        <p:txBody>
          <a:bodyPr/>
          <a:lstStyle/>
          <a:p>
            <a:pPr marL="457200" lvl="0" indent="-457200">
              <a:lnSpc>
                <a:spcPct val="100000"/>
              </a:lnSpc>
              <a:spcBef>
                <a:spcPts val="0"/>
              </a:spcBef>
              <a:buClrTx/>
              <a:buAutoNum type="arabicPeriod"/>
            </a:pPr>
            <a:r>
              <a:rPr lang="ru-RU" sz="4000" i="1" cap="none" dirty="0" smtClean="0">
                <a:solidFill>
                  <a:srgbClr val="002060"/>
                </a:solidFill>
              </a:rPr>
              <a:t>Артикуляция гласных А, О, У, И.</a:t>
            </a:r>
          </a:p>
          <a:p>
            <a:pPr marL="457200" lvl="0" indent="-457200">
              <a:lnSpc>
                <a:spcPct val="100000"/>
              </a:lnSpc>
              <a:spcBef>
                <a:spcPts val="0"/>
              </a:spcBef>
              <a:buClrTx/>
              <a:buAutoNum type="arabicPeriod"/>
            </a:pPr>
            <a:r>
              <a:rPr lang="ru-RU" sz="4000" i="1" cap="none" dirty="0" smtClean="0">
                <a:solidFill>
                  <a:srgbClr val="002060"/>
                </a:solidFill>
              </a:rPr>
              <a:t>Произношение (</a:t>
            </a:r>
            <a:r>
              <a:rPr lang="ru-RU" sz="4000" i="1" cap="none" dirty="0" err="1" smtClean="0">
                <a:solidFill>
                  <a:srgbClr val="002060"/>
                </a:solidFill>
              </a:rPr>
              <a:t>пропевание</a:t>
            </a:r>
            <a:r>
              <a:rPr lang="ru-RU" sz="4000" i="1" cap="none" dirty="0" smtClean="0">
                <a:solidFill>
                  <a:srgbClr val="002060"/>
                </a:solidFill>
              </a:rPr>
              <a:t>) гласных и их сочетаний.</a:t>
            </a:r>
          </a:p>
          <a:p>
            <a:pPr marL="457200" lvl="0" indent="-457200">
              <a:lnSpc>
                <a:spcPct val="100000"/>
              </a:lnSpc>
              <a:spcBef>
                <a:spcPts val="0"/>
              </a:spcBef>
              <a:buClrTx/>
              <a:buAutoNum type="arabicPeriod"/>
            </a:pPr>
            <a:r>
              <a:rPr lang="ru-RU" sz="4000" i="1" cap="none" dirty="0" smtClean="0">
                <a:solidFill>
                  <a:srgbClr val="002060"/>
                </a:solidFill>
              </a:rPr>
              <a:t>Соотнесение гласных звуков с буквами.</a:t>
            </a:r>
            <a:endParaRPr lang="ru-RU" sz="4000" i="1" cap="none" dirty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922568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691299"/>
          </a:xfrm>
        </p:spPr>
        <p:txBody>
          <a:bodyPr/>
          <a:lstStyle/>
          <a:p>
            <a:r>
              <a:rPr lang="ru-RU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Звук и буква «А»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2741426814"/>
              </p:ext>
            </p:extLst>
          </p:nvPr>
        </p:nvGraphicFramePr>
        <p:xfrm>
          <a:off x="914400" y="1392238"/>
          <a:ext cx="10363200" cy="4977076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5181600"/>
                <a:gridCol w="5181600"/>
              </a:tblGrid>
              <a:tr h="1566857">
                <a:tc gridSpan="2">
                  <a:txBody>
                    <a:bodyPr/>
                    <a:lstStyle/>
                    <a:p>
                      <a:pPr algn="ctr"/>
                      <a:r>
                        <a:rPr lang="ru-RU" sz="2400" i="1" dirty="0" smtClean="0"/>
                        <a:t>Открывает кукла рот, </a:t>
                      </a:r>
                    </a:p>
                    <a:p>
                      <a:pPr algn="ctr"/>
                      <a:r>
                        <a:rPr lang="ru-RU" sz="2400" i="1" dirty="0" smtClean="0"/>
                        <a:t>Громко песенку поёт.     </a:t>
                      </a:r>
                    </a:p>
                    <a:p>
                      <a:pPr algn="ctr"/>
                      <a:r>
                        <a:rPr lang="ru-RU" sz="2400" i="1" dirty="0" smtClean="0"/>
                        <a:t>Эта</a:t>
                      </a:r>
                      <a:r>
                        <a:rPr lang="ru-RU" sz="2400" i="1" baseline="0" dirty="0" smtClean="0"/>
                        <a:t> песенка проста:</a:t>
                      </a:r>
                    </a:p>
                    <a:p>
                      <a:pPr algn="ctr"/>
                      <a:r>
                        <a:rPr lang="ru-RU" sz="2400" i="1" baseline="0" dirty="0" smtClean="0"/>
                        <a:t>«А-а-а-а»</a:t>
                      </a:r>
                      <a:endParaRPr lang="ru-RU" sz="2400" i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410219">
                <a:tc>
                  <a:txBody>
                    <a:bodyPr/>
                    <a:lstStyle/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0168" y="2963063"/>
            <a:ext cx="2517556" cy="3394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9383" y="2963063"/>
            <a:ext cx="2200438" cy="340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6617193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453081"/>
            <a:ext cx="10364451" cy="675753"/>
          </a:xfrm>
        </p:spPr>
        <p:txBody>
          <a:bodyPr/>
          <a:lstStyle/>
          <a:p>
            <a: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Упражнения для мышц щёк</a:t>
            </a:r>
            <a:endParaRPr lang="ru-RU" dirty="0"/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239458344"/>
              </p:ext>
            </p:extLst>
          </p:nvPr>
        </p:nvGraphicFramePr>
        <p:xfrm>
          <a:off x="914400" y="1128834"/>
          <a:ext cx="10363200" cy="5326367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0363200"/>
              </a:tblGrid>
              <a:tr h="1820312">
                <a:tc>
                  <a:txBody>
                    <a:bodyPr/>
                    <a:lstStyle/>
                    <a:p>
                      <a:r>
                        <a:rPr lang="ru-RU" sz="2400" i="1" u="sng" dirty="0" smtClean="0"/>
                        <a:t>Шарик </a:t>
                      </a:r>
                    </a:p>
                    <a:p>
                      <a:pPr algn="ctr"/>
                      <a:r>
                        <a:rPr lang="ru-RU" sz="2400" i="0" u="none" dirty="0" smtClean="0"/>
                        <a:t>Я надул воздушный шарик. </a:t>
                      </a:r>
                    </a:p>
                    <a:p>
                      <a:pPr algn="ctr"/>
                      <a:r>
                        <a:rPr lang="ru-RU" sz="2400" i="0" u="none" dirty="0" smtClean="0"/>
                        <a:t>Укусил</a:t>
                      </a:r>
                      <a:r>
                        <a:rPr lang="ru-RU" sz="2400" i="0" u="none" baseline="0" dirty="0" smtClean="0"/>
                        <a:t> его комарик.</a:t>
                      </a:r>
                    </a:p>
                    <a:p>
                      <a:pPr algn="ctr"/>
                      <a:r>
                        <a:rPr lang="ru-RU" sz="2400" i="0" u="none" baseline="0" dirty="0" smtClean="0"/>
                        <a:t>Лопнул шарик! Не беда, </a:t>
                      </a:r>
                    </a:p>
                    <a:p>
                      <a:pPr algn="ctr"/>
                      <a:r>
                        <a:rPr lang="ru-RU" sz="2400" i="0" u="none" baseline="0" dirty="0" smtClean="0"/>
                        <a:t>Новый шар надую я.</a:t>
                      </a:r>
                      <a:endParaRPr lang="ru-RU" sz="2400" i="0" u="none" dirty="0"/>
                    </a:p>
                  </a:txBody>
                  <a:tcPr/>
                </a:tc>
              </a:tr>
              <a:tr h="3406127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1933" y="3314025"/>
            <a:ext cx="2094994" cy="299615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3190" y="3314026"/>
            <a:ext cx="3642810" cy="2996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01715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618518"/>
            <a:ext cx="10364451" cy="864294"/>
          </a:xfrm>
        </p:spPr>
        <p:txBody>
          <a:bodyPr/>
          <a:lstStyle/>
          <a:p>
            <a: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Звук и буква </a:t>
            </a:r>
            <a:r>
              <a:rPr lang="ru-RU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«У»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83006359"/>
              </p:ext>
            </p:extLst>
          </p:nvPr>
        </p:nvGraphicFramePr>
        <p:xfrm>
          <a:off x="966952" y="1292773"/>
          <a:ext cx="10363200" cy="501245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5181600"/>
                <a:gridCol w="5181600"/>
              </a:tblGrid>
              <a:tr h="1813263">
                <a:tc gridSpan="2">
                  <a:txBody>
                    <a:bodyPr/>
                    <a:lstStyle/>
                    <a:p>
                      <a:pPr algn="ctr"/>
                      <a:r>
                        <a:rPr lang="ru-RU" sz="2400" i="1" dirty="0" smtClean="0"/>
                        <a:t>В лесу волку</a:t>
                      </a:r>
                      <a:r>
                        <a:rPr lang="ru-RU" sz="2400" i="1" baseline="0" dirty="0" smtClean="0"/>
                        <a:t> холодно, </a:t>
                      </a:r>
                    </a:p>
                    <a:p>
                      <a:pPr algn="ctr"/>
                      <a:r>
                        <a:rPr lang="ru-RU" sz="2400" i="1" baseline="0" dirty="0" smtClean="0"/>
                        <a:t>В лесу волку голодно.</a:t>
                      </a:r>
                    </a:p>
                    <a:p>
                      <a:pPr algn="ctr"/>
                      <a:r>
                        <a:rPr lang="ru-RU" sz="2400" i="1" baseline="0" dirty="0" smtClean="0"/>
                        <a:t>Вот и воет на луну</a:t>
                      </a:r>
                    </a:p>
                    <a:p>
                      <a:pPr algn="ctr"/>
                      <a:r>
                        <a:rPr lang="ru-RU" sz="2400" i="1" baseline="0" dirty="0" smtClean="0"/>
                        <a:t>Зимней ночью: у-у-у-у</a:t>
                      </a:r>
                      <a:endParaRPr lang="ru-RU" sz="2400" i="1" dirty="0" smtClean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199187">
                <a:tc>
                  <a:txBody>
                    <a:bodyPr/>
                    <a:lstStyle/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99" y="3122876"/>
            <a:ext cx="2483234" cy="31326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512" y="3122876"/>
            <a:ext cx="1379532" cy="31039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0549361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388884"/>
            <a:ext cx="10364451" cy="672662"/>
          </a:xfrm>
        </p:spPr>
        <p:txBody>
          <a:bodyPr/>
          <a:lstStyle/>
          <a:p>
            <a:r>
              <a:rPr lang="ru-RU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Звуки </a:t>
            </a:r>
            <a: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буквы «</a:t>
            </a:r>
            <a:r>
              <a:rPr lang="ru-RU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а»,«У</a:t>
            </a:r>
            <a: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2893525932"/>
              </p:ext>
            </p:extLst>
          </p:nvPr>
        </p:nvGraphicFramePr>
        <p:xfrm>
          <a:off x="914400" y="1051034"/>
          <a:ext cx="10363200" cy="5150069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5181600"/>
                <a:gridCol w="5181600"/>
              </a:tblGrid>
              <a:tr h="2586524">
                <a:tc>
                  <a:txBody>
                    <a:bodyPr/>
                    <a:lstStyle/>
                    <a:p>
                      <a:r>
                        <a:rPr lang="ru-RU" sz="2400" i="1" dirty="0" smtClean="0"/>
                        <a:t>Заблудились мы в лесу</a:t>
                      </a:r>
                    </a:p>
                    <a:p>
                      <a:r>
                        <a:rPr lang="ru-RU" sz="2400" i="1" dirty="0" smtClean="0"/>
                        <a:t>И кричим:</a:t>
                      </a:r>
                      <a:r>
                        <a:rPr lang="ru-RU" sz="2400" i="1" baseline="0" dirty="0" smtClean="0"/>
                        <a:t> «А-у! А-у!»</a:t>
                      </a:r>
                    </a:p>
                    <a:p>
                      <a:r>
                        <a:rPr lang="ru-RU" sz="2400" i="1" baseline="0" dirty="0" smtClean="0"/>
                        <a:t>Никто не отзывается,</a:t>
                      </a:r>
                    </a:p>
                    <a:p>
                      <a:r>
                        <a:rPr lang="ru-RU" sz="2400" i="1" baseline="0" dirty="0" smtClean="0"/>
                        <a:t>Лишь эхо откликается:</a:t>
                      </a:r>
                    </a:p>
                    <a:p>
                      <a:r>
                        <a:rPr lang="ru-RU" sz="2400" i="1" baseline="0" dirty="0" smtClean="0"/>
                        <a:t>«А-у! А-у!»</a:t>
                      </a:r>
                    </a:p>
                    <a:p>
                      <a:endParaRPr lang="ru-RU" sz="24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4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ea typeface="+mn-ea"/>
                          <a:cs typeface="+mn-cs"/>
                        </a:rPr>
                        <a:t>Как кричат малышки –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4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ea typeface="+mn-ea"/>
                          <a:cs typeface="+mn-cs"/>
                        </a:rPr>
                        <a:t>Дочурки и сынишки?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4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ea typeface="+mn-ea"/>
                          <a:cs typeface="+mn-cs"/>
                        </a:rPr>
                        <a:t>Целый день «У-а!», «У-а!»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4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ea typeface="+mn-ea"/>
                          <a:cs typeface="+mn-cs"/>
                        </a:rPr>
                        <a:t>Вот и все слова.</a:t>
                      </a:r>
                    </a:p>
                  </a:txBody>
                  <a:tcPr/>
                </a:tc>
              </a:tr>
              <a:tr h="2563545">
                <a:tc>
                  <a:txBody>
                    <a:bodyPr/>
                    <a:lstStyle/>
                    <a:p>
                      <a:endParaRPr lang="ru-RU" sz="2400" i="1" dirty="0" smtClean="0">
                        <a:solidFill>
                          <a:srgbClr val="002060"/>
                        </a:solidFill>
                      </a:endParaRPr>
                    </a:p>
                    <a:p>
                      <a:endParaRPr lang="ru-RU" sz="2400" i="1" baseline="0" dirty="0" smtClean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7315" y="3642390"/>
            <a:ext cx="2118798" cy="2516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2553" y="3659517"/>
            <a:ext cx="3399856" cy="2499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6632975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691299"/>
          </a:xfrm>
        </p:spPr>
        <p:txBody>
          <a:bodyPr/>
          <a:lstStyle/>
          <a:p>
            <a: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Звук и буква </a:t>
            </a:r>
            <a:r>
              <a:rPr lang="ru-RU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«О»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1215878795"/>
              </p:ext>
            </p:extLst>
          </p:nvPr>
        </p:nvGraphicFramePr>
        <p:xfrm>
          <a:off x="914400" y="1400175"/>
          <a:ext cx="10363200" cy="493776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5181600"/>
                <a:gridCol w="5181600"/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24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Оля плачет и кричит – </a:t>
                      </a:r>
                    </a:p>
                    <a:p>
                      <a:r>
                        <a:rPr lang="ru-RU" sz="24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Зубик у неё болит.</a:t>
                      </a:r>
                    </a:p>
                    <a:p>
                      <a:r>
                        <a:rPr lang="ru-RU" sz="24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О-о-о!</a:t>
                      </a:r>
                    </a:p>
                    <a:p>
                      <a:endParaRPr lang="ru-RU" sz="24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3211" y="2932386"/>
            <a:ext cx="3536294" cy="33948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5659" y="1501384"/>
            <a:ext cx="982060" cy="1431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8591" y="3024844"/>
            <a:ext cx="3116196" cy="3302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3270468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618518"/>
            <a:ext cx="10364451" cy="748964"/>
          </a:xfrm>
        </p:spPr>
        <p:txBody>
          <a:bodyPr/>
          <a:lstStyle/>
          <a:p>
            <a: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Звук и буква </a:t>
            </a:r>
            <a:r>
              <a:rPr lang="ru-RU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«и»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1056403086"/>
              </p:ext>
            </p:extLst>
          </p:nvPr>
        </p:nvGraphicFramePr>
        <p:xfrm>
          <a:off x="914400" y="1474788"/>
          <a:ext cx="10363200" cy="466344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5181600"/>
                <a:gridCol w="5181600"/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2400" i="1" dirty="0" smtClean="0"/>
                        <a:t>«</a:t>
                      </a:r>
                      <a:r>
                        <a:rPr lang="ru-RU" sz="2400" i="1" dirty="0" err="1" smtClean="0"/>
                        <a:t>Иии-го-го</a:t>
                      </a:r>
                      <a:r>
                        <a:rPr lang="ru-RU" sz="2400" i="1" dirty="0" smtClean="0"/>
                        <a:t>!» – </a:t>
                      </a:r>
                    </a:p>
                    <a:p>
                      <a:r>
                        <a:rPr lang="ru-RU" sz="2400" i="1" dirty="0" smtClean="0"/>
                        <a:t>Кричит ребёнок.</a:t>
                      </a:r>
                    </a:p>
                    <a:p>
                      <a:r>
                        <a:rPr lang="ru-RU" sz="2400" i="1" dirty="0" smtClean="0"/>
                        <a:t>Значит это жеребёнок.</a:t>
                      </a:r>
                    </a:p>
                    <a:p>
                      <a:endParaRPr lang="ru-RU" sz="24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358" y="3060138"/>
            <a:ext cx="4780447" cy="2955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4470" y="1575183"/>
            <a:ext cx="5924550" cy="1316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1072" y="3060138"/>
            <a:ext cx="3590597" cy="2955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1562960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4575783"/>
          </a:xfrm>
        </p:spPr>
        <p:txBody>
          <a:bodyPr/>
          <a:lstStyle/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Молодец !!!</a:t>
            </a:r>
            <a:endParaRPr lang="ru-RU" sz="48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913774" y="5270500"/>
            <a:ext cx="10363826" cy="520699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5607" y="931860"/>
            <a:ext cx="2805668" cy="2903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84500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618518"/>
            <a:ext cx="10364451" cy="757202"/>
          </a:xfrm>
        </p:spPr>
        <p:txBody>
          <a:bodyPr/>
          <a:lstStyle/>
          <a:p>
            <a:r>
              <a:rPr lang="ru-RU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Упражнения для мышц щёк</a:t>
            </a:r>
            <a:endParaRPr lang="ru-RU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1024217322"/>
              </p:ext>
            </p:extLst>
          </p:nvPr>
        </p:nvGraphicFramePr>
        <p:xfrm>
          <a:off x="914400" y="1301750"/>
          <a:ext cx="10363200" cy="5082574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0363200"/>
              </a:tblGrid>
              <a:tr h="37084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ru-RU" sz="2400" i="1" u="sng" dirty="0" smtClean="0"/>
                        <a:t>Толстячки и худышки</a:t>
                      </a:r>
                    </a:p>
                    <a:p>
                      <a:pPr marL="0" indent="0" algn="ctr">
                        <a:buNone/>
                      </a:pPr>
                      <a:r>
                        <a:rPr lang="ru-RU" sz="2400" dirty="0" smtClean="0"/>
                        <a:t>Не устала ты пока</a:t>
                      </a:r>
                    </a:p>
                    <a:p>
                      <a:pPr marL="0" indent="0" algn="ctr">
                        <a:buNone/>
                      </a:pPr>
                      <a:r>
                        <a:rPr lang="ru-RU" sz="2400" dirty="0" smtClean="0"/>
                        <a:t>Покажи, моя рука: </a:t>
                      </a:r>
                    </a:p>
                    <a:p>
                      <a:pPr marL="0" indent="0" algn="ctr">
                        <a:buNone/>
                      </a:pPr>
                      <a:r>
                        <a:rPr lang="ru-RU" sz="2400" dirty="0" smtClean="0"/>
                        <a:t>Это – правая щека,</a:t>
                      </a:r>
                    </a:p>
                    <a:p>
                      <a:pPr marL="0" indent="0" algn="ctr">
                        <a:buNone/>
                      </a:pPr>
                      <a:r>
                        <a:rPr lang="ru-RU" sz="2400" dirty="0" smtClean="0"/>
                        <a:t>Это – левая щека.</a:t>
                      </a:r>
                    </a:p>
                    <a:p>
                      <a:endParaRPr lang="ru-RU" dirty="0"/>
                    </a:p>
                  </a:txBody>
                  <a:tcPr anchor="ctr"/>
                </a:tc>
              </a:tr>
              <a:tr h="2888014">
                <a:tc>
                  <a:txBody>
                    <a:bodyPr/>
                    <a:lstStyle/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3987" y="3493204"/>
            <a:ext cx="3945272" cy="268893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1192" y="3493204"/>
            <a:ext cx="3792150" cy="2688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5592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337752"/>
            <a:ext cx="10364451" cy="716692"/>
          </a:xfrm>
        </p:spPr>
        <p:txBody>
          <a:bodyPr/>
          <a:lstStyle/>
          <a:p>
            <a:r>
              <a:rPr lang="ru-RU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Упражнения для губ</a:t>
            </a:r>
            <a:endParaRPr lang="ru-RU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2206290813"/>
              </p:ext>
            </p:extLst>
          </p:nvPr>
        </p:nvGraphicFramePr>
        <p:xfrm>
          <a:off x="914400" y="1054445"/>
          <a:ext cx="10363200" cy="5544063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0363200"/>
              </a:tblGrid>
              <a:tr h="286031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ru-RU" sz="2400" i="1" u="sng" dirty="0" smtClean="0"/>
                        <a:t>Дудочка</a:t>
                      </a:r>
                    </a:p>
                    <a:p>
                      <a:pPr marL="0" indent="0" algn="ctr">
                        <a:buNone/>
                      </a:pPr>
                      <a:r>
                        <a:rPr lang="ru-RU" sz="2400" dirty="0" smtClean="0"/>
                        <a:t>Вытянули губки</a:t>
                      </a:r>
                    </a:p>
                    <a:p>
                      <a:pPr marL="0" indent="0" algn="ctr">
                        <a:buNone/>
                      </a:pPr>
                      <a:r>
                        <a:rPr lang="ru-RU" sz="2400" dirty="0" smtClean="0"/>
                        <a:t>И дудим на дудке</a:t>
                      </a:r>
                      <a:endParaRPr lang="ru-RU" sz="2400" dirty="0"/>
                    </a:p>
                    <a:p>
                      <a:pPr algn="ctr"/>
                      <a:r>
                        <a:rPr lang="ru-RU" sz="24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Заиграла дудочка – </a:t>
                      </a:r>
                      <a:r>
                        <a:rPr lang="ru-RU" sz="2400" b="1" kern="1200" dirty="0" err="1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ду-ду-ду</a:t>
                      </a:r>
                      <a:r>
                        <a:rPr lang="ru-RU" sz="24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                 </a:t>
                      </a:r>
                    </a:p>
                    <a:p>
                      <a:pPr algn="ctr"/>
                      <a:r>
                        <a:rPr lang="ru-RU" sz="24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Дудочка-</a:t>
                      </a:r>
                      <a:r>
                        <a:rPr lang="ru-RU" sz="2400" b="1" kern="1200" dirty="0" err="1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погудочка</a:t>
                      </a:r>
                      <a:r>
                        <a:rPr lang="ru-RU" sz="24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– </a:t>
                      </a:r>
                      <a:r>
                        <a:rPr lang="ru-RU" sz="2400" b="1" kern="1200" dirty="0" err="1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ду-ду-ду</a:t>
                      </a:r>
                      <a:r>
                        <a:rPr lang="ru-RU" sz="24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                                        </a:t>
                      </a:r>
                    </a:p>
                    <a:p>
                      <a:pPr algn="ctr"/>
                      <a:r>
                        <a:rPr lang="ru-RU" sz="24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Весело играет – </a:t>
                      </a:r>
                      <a:r>
                        <a:rPr lang="ru-RU" sz="2400" b="1" kern="1200" dirty="0" err="1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ду-ду-ду</a:t>
                      </a:r>
                      <a:r>
                        <a:rPr lang="ru-RU" sz="24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                                                  </a:t>
                      </a:r>
                    </a:p>
                    <a:p>
                      <a:pPr algn="ctr"/>
                      <a:r>
                        <a:rPr lang="ru-RU" sz="24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Деток созывает – </a:t>
                      </a:r>
                      <a:r>
                        <a:rPr lang="ru-RU" sz="2400" b="1" kern="1200" dirty="0" err="1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ду-ду-ду</a:t>
                      </a:r>
                      <a:r>
                        <a:rPr lang="ru-RU" sz="24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</a:p>
                  </a:txBody>
                  <a:tcPr/>
                </a:tc>
              </a:tr>
              <a:tr h="2683753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6639" y="3937103"/>
            <a:ext cx="2162845" cy="251223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3882" y="3937103"/>
            <a:ext cx="3719232" cy="2512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27799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453081"/>
            <a:ext cx="10364451" cy="675503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Упражнения для губ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98337036"/>
              </p:ext>
            </p:extLst>
          </p:nvPr>
        </p:nvGraphicFramePr>
        <p:xfrm>
          <a:off x="914400" y="1070920"/>
          <a:ext cx="10363200" cy="54864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0363200"/>
              </a:tblGrid>
              <a:tr h="2825029">
                <a:tc>
                  <a:txBody>
                    <a:bodyPr/>
                    <a:lstStyle/>
                    <a:p>
                      <a:r>
                        <a:rPr lang="ru-RU" sz="2400" i="1" u="sng" dirty="0" smtClean="0"/>
                        <a:t>Лягушки</a:t>
                      </a:r>
                    </a:p>
                    <a:p>
                      <a:pPr algn="ctr"/>
                      <a:r>
                        <a:rPr lang="ru-RU" sz="2400" b="1" i="0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Вот понравится лягушкам:</a:t>
                      </a:r>
                    </a:p>
                    <a:p>
                      <a:pPr algn="ctr"/>
                      <a:r>
                        <a:rPr lang="ru-RU" sz="2400" b="1" i="0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Тянем губы прямо к ушкам!</a:t>
                      </a:r>
                    </a:p>
                    <a:p>
                      <a:pPr algn="ctr"/>
                      <a:r>
                        <a:rPr lang="ru-RU" sz="2400" b="1" i="0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Потяну – и перестану,</a:t>
                      </a:r>
                    </a:p>
                    <a:p>
                      <a:pPr algn="ctr"/>
                      <a:r>
                        <a:rPr lang="ru-RU" sz="2400" b="1" i="0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 нисколько не устану.</a:t>
                      </a:r>
                    </a:p>
                    <a:p>
                      <a:pPr algn="ctr"/>
                      <a:r>
                        <a:rPr lang="ru-RU" sz="2400" b="1" i="0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Губы не напряжены</a:t>
                      </a:r>
                    </a:p>
                    <a:p>
                      <a:pPr algn="ctr"/>
                      <a:r>
                        <a:rPr lang="ru-RU" sz="2400" b="1" i="0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 рас-слаб-</a:t>
                      </a:r>
                      <a:r>
                        <a:rPr lang="ru-RU" sz="2400" b="1" i="0" kern="1200" dirty="0" err="1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ле</a:t>
                      </a:r>
                      <a:r>
                        <a:rPr lang="ru-RU" sz="2400" b="1" i="0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r>
                        <a:rPr lang="ru-RU" sz="2400" b="1" i="0" kern="1200" dirty="0" err="1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ны</a:t>
                      </a:r>
                      <a:r>
                        <a:rPr lang="ru-RU" sz="2400" b="1" i="0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</a:p>
                    <a:p>
                      <a:endParaRPr lang="ru-RU" i="1" u="sng" dirty="0"/>
                    </a:p>
                  </a:txBody>
                  <a:tcPr/>
                </a:tc>
              </a:tr>
              <a:tr h="2471901">
                <a:tc>
                  <a:txBody>
                    <a:bodyPr/>
                    <a:lstStyle/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5578" y="3994043"/>
            <a:ext cx="2402929" cy="240013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02" y="3994043"/>
            <a:ext cx="2799288" cy="2400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4196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436606"/>
            <a:ext cx="10364451" cy="680876"/>
          </a:xfrm>
        </p:spPr>
        <p:txBody>
          <a:bodyPr/>
          <a:lstStyle/>
          <a:p>
            <a:r>
              <a:rPr lang="ru-RU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Упражнения для языка</a:t>
            </a:r>
            <a:endParaRPr lang="ru-RU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3491573418"/>
              </p:ext>
            </p:extLst>
          </p:nvPr>
        </p:nvGraphicFramePr>
        <p:xfrm>
          <a:off x="914400" y="1260390"/>
          <a:ext cx="10363200" cy="5154655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0363200"/>
              </a:tblGrid>
              <a:tr h="1779372">
                <a:tc>
                  <a:txBody>
                    <a:bodyPr/>
                    <a:lstStyle/>
                    <a:p>
                      <a:r>
                        <a:rPr lang="ru-RU" sz="2400" i="1" u="sng" dirty="0" smtClean="0"/>
                        <a:t>Бегемот </a:t>
                      </a:r>
                    </a:p>
                    <a:p>
                      <a:pPr algn="ctr"/>
                      <a:r>
                        <a:rPr lang="ru-RU" sz="24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Бегемот разинул рот –</a:t>
                      </a:r>
                    </a:p>
                    <a:p>
                      <a:pPr algn="ctr"/>
                      <a:r>
                        <a:rPr lang="ru-RU" sz="24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Булки просит бегемот</a:t>
                      </a:r>
                    </a:p>
                    <a:p>
                      <a:pPr algn="ctr"/>
                      <a:r>
                        <a:rPr lang="ru-RU" sz="2400" b="1" kern="1200" dirty="0" err="1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Ам-ам-ам</a:t>
                      </a:r>
                      <a:endParaRPr lang="ru-RU" sz="2400" b="1" kern="1200" dirty="0" smtClean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3375283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0951" y="3028357"/>
            <a:ext cx="2581156" cy="324378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4858" y="3028357"/>
            <a:ext cx="2336052" cy="3243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21040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428368"/>
            <a:ext cx="10364451" cy="733167"/>
          </a:xfrm>
        </p:spPr>
        <p:txBody>
          <a:bodyPr/>
          <a:lstStyle/>
          <a:p>
            <a: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Упражнения для языка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3252799979"/>
              </p:ext>
            </p:extLst>
          </p:nvPr>
        </p:nvGraphicFramePr>
        <p:xfrm>
          <a:off x="914400" y="1227438"/>
          <a:ext cx="10363200" cy="5165124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0363200"/>
              </a:tblGrid>
              <a:tr h="1980383">
                <a:tc>
                  <a:txBody>
                    <a:bodyPr/>
                    <a:lstStyle/>
                    <a:p>
                      <a:r>
                        <a:rPr lang="ru-RU" sz="2400" i="1" u="sng" dirty="0" smtClean="0"/>
                        <a:t>Лопата </a:t>
                      </a:r>
                    </a:p>
                    <a:p>
                      <a:pPr algn="ctr"/>
                      <a:r>
                        <a:rPr lang="ru-RU" sz="2400" b="1" i="0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На губу язык клади,</a:t>
                      </a:r>
                    </a:p>
                    <a:p>
                      <a:pPr algn="ctr"/>
                      <a:r>
                        <a:rPr lang="ru-RU" sz="2400" b="1" i="0" kern="1200" dirty="0" err="1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Пя-пя-пя</a:t>
                      </a:r>
                      <a:r>
                        <a:rPr lang="ru-RU" sz="2400" b="1" i="0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произноси.</a:t>
                      </a:r>
                    </a:p>
                    <a:p>
                      <a:pPr algn="ctr"/>
                      <a:r>
                        <a:rPr lang="ru-RU" sz="2400" b="1" i="0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Язык расслабляется,</a:t>
                      </a:r>
                    </a:p>
                    <a:p>
                      <a:pPr algn="ctr"/>
                      <a:r>
                        <a:rPr lang="ru-RU" sz="2400" b="1" i="0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Лопатка получается.</a:t>
                      </a:r>
                    </a:p>
                  </a:txBody>
                  <a:tcPr/>
                </a:tc>
              </a:tr>
              <a:tr h="3184741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6178" y="3352542"/>
            <a:ext cx="2347328" cy="296737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7318" y="3352542"/>
            <a:ext cx="2125363" cy="2967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96198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370703"/>
            <a:ext cx="10364451" cy="626075"/>
          </a:xfrm>
        </p:spPr>
        <p:txBody>
          <a:bodyPr/>
          <a:lstStyle/>
          <a:p>
            <a: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Упражнения для языка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2730145977"/>
              </p:ext>
            </p:extLst>
          </p:nvPr>
        </p:nvGraphicFramePr>
        <p:xfrm>
          <a:off x="914400" y="1186249"/>
          <a:ext cx="10363200" cy="5285354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0363200"/>
              </a:tblGrid>
              <a:tr h="2359533">
                <a:tc>
                  <a:txBody>
                    <a:bodyPr/>
                    <a:lstStyle/>
                    <a:p>
                      <a:r>
                        <a:rPr lang="ru-RU" sz="2400" i="1" u="sng" dirty="0" smtClean="0"/>
                        <a:t>Киска лакает молоко</a:t>
                      </a:r>
                    </a:p>
                    <a:p>
                      <a:pPr algn="ctr"/>
                      <a:r>
                        <a:rPr lang="ru-RU" sz="2400" b="1" i="0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Киске дали молока.</a:t>
                      </a:r>
                    </a:p>
                    <a:p>
                      <a:pPr algn="ctr"/>
                      <a:r>
                        <a:rPr lang="ru-RU" sz="2400" b="1" i="0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А лакает как она?</a:t>
                      </a:r>
                    </a:p>
                    <a:p>
                      <a:pPr algn="ctr"/>
                      <a:r>
                        <a:rPr lang="ru-RU" sz="24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Кисонька поела,</a:t>
                      </a:r>
                    </a:p>
                    <a:p>
                      <a:pPr algn="ctr"/>
                      <a:r>
                        <a:rPr lang="ru-RU" sz="24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Песенку запела:</a:t>
                      </a:r>
                    </a:p>
                    <a:p>
                      <a:pPr algn="ctr"/>
                      <a:r>
                        <a:rPr lang="ru-RU" sz="24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Мяу – мяу!</a:t>
                      </a:r>
                    </a:p>
                  </a:txBody>
                  <a:tcPr/>
                </a:tc>
              </a:tr>
              <a:tr h="2925821">
                <a:tc>
                  <a:txBody>
                    <a:bodyPr/>
                    <a:lstStyle/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4782" y="3666513"/>
            <a:ext cx="2325359" cy="269666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0444" y="3666513"/>
            <a:ext cx="2081784" cy="2696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40242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444843"/>
            <a:ext cx="10364451" cy="650789"/>
          </a:xfrm>
        </p:spPr>
        <p:txBody>
          <a:bodyPr/>
          <a:lstStyle/>
          <a:p>
            <a: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Упражнения для языка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2311624879"/>
              </p:ext>
            </p:extLst>
          </p:nvPr>
        </p:nvGraphicFramePr>
        <p:xfrm>
          <a:off x="914400" y="1095632"/>
          <a:ext cx="10363200" cy="5354595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0363200"/>
              </a:tblGrid>
              <a:tr h="1960681">
                <a:tc>
                  <a:txBody>
                    <a:bodyPr/>
                    <a:lstStyle/>
                    <a:p>
                      <a:r>
                        <a:rPr lang="ru-RU" sz="2400" b="0" i="1" u="sng" dirty="0" smtClean="0"/>
                        <a:t>Барабанщик </a:t>
                      </a:r>
                    </a:p>
                    <a:p>
                      <a:pPr algn="ctr"/>
                      <a:r>
                        <a:rPr lang="ru-RU" sz="2400" b="1" i="0" u="none" dirty="0" smtClean="0"/>
                        <a:t>Барабанщик очень занят, </a:t>
                      </a:r>
                    </a:p>
                    <a:p>
                      <a:pPr algn="ctr"/>
                      <a:r>
                        <a:rPr lang="ru-RU" sz="2400" b="1" i="0" u="none" dirty="0" smtClean="0"/>
                        <a:t>Барабанщик барабанит:</a:t>
                      </a:r>
                    </a:p>
                    <a:p>
                      <a:pPr algn="ctr"/>
                      <a:r>
                        <a:rPr lang="ru-RU" sz="2400" b="1" i="0" u="none" dirty="0" smtClean="0"/>
                        <a:t>Та-та-та, та-та-та</a:t>
                      </a:r>
                    </a:p>
                    <a:p>
                      <a:pPr algn="ctr"/>
                      <a:r>
                        <a:rPr lang="ru-RU" sz="2400" b="1" i="0" u="none" dirty="0" smtClean="0"/>
                        <a:t>Мы везём собой кота.</a:t>
                      </a:r>
                      <a:endParaRPr lang="ru-RU" sz="2400" b="1" i="0" u="none" dirty="0"/>
                    </a:p>
                  </a:txBody>
                  <a:tcPr/>
                </a:tc>
              </a:tr>
              <a:tr h="339391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8617" y="3024821"/>
            <a:ext cx="2487826" cy="342540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3795" y="3045318"/>
            <a:ext cx="3264842" cy="3404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42809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Капля">
  <a:themeElements>
    <a:clrScheme name="Droplet">
      <a:dk1>
        <a:sysClr val="windowText" lastClr="000000"/>
      </a:dk1>
      <a:lt1>
        <a:sysClr val="window" lastClr="FFFFFF"/>
      </a:lt1>
      <a:dk2>
        <a:srgbClr val="27537E"/>
      </a:dk2>
      <a:lt2>
        <a:srgbClr val="AABED7"/>
      </a:lt2>
      <a:accent1>
        <a:srgbClr val="E34B7A"/>
      </a:accent1>
      <a:accent2>
        <a:srgbClr val="AC339A"/>
      </a:accent2>
      <a:accent3>
        <a:srgbClr val="6953B7"/>
      </a:accent3>
      <a:accent4>
        <a:srgbClr val="1D7EAB"/>
      </a:accent4>
      <a:accent5>
        <a:srgbClr val="43AFD6"/>
      </a:accent5>
      <a:accent6>
        <a:srgbClr val="DE85E1"/>
      </a:accent6>
      <a:hlink>
        <a:srgbClr val="ED87A6"/>
      </a:hlink>
      <a:folHlink>
        <a:srgbClr val="C99EAC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8000"/>
                <a:shade val="100000"/>
                <a:hueMod val="136000"/>
                <a:satMod val="160000"/>
                <a:lumMod val="105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Droplet" id="{8984A317-299A-4E50-B45D-BFC9EDE2337A}" vid="{C71B277C-C29A-4BA0-A7BA-43502DF21AB3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TM04033925[[fn=Капля]]</Template>
  <TotalTime>1280</TotalTime>
  <Words>722</Words>
  <Application>Microsoft Office PowerPoint</Application>
  <PresentationFormat>Произвольный</PresentationFormat>
  <Paragraphs>299</Paragraphs>
  <Slides>24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Капля</vt:lpstr>
      <vt:lpstr>Артикуляционная гимнастика  </vt:lpstr>
      <vt:lpstr>Упражнения для мышц щёк</vt:lpstr>
      <vt:lpstr>Упражнения для мышц щёк</vt:lpstr>
      <vt:lpstr>Упражнения для губ</vt:lpstr>
      <vt:lpstr>Упражнения для губ</vt:lpstr>
      <vt:lpstr>Упражнения для языка</vt:lpstr>
      <vt:lpstr>Упражнения для языка</vt:lpstr>
      <vt:lpstr>Упражнения для языка</vt:lpstr>
      <vt:lpstr>Упражнения для языка</vt:lpstr>
      <vt:lpstr>игры и игровые упражнения для развития речевого дыхания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Фонетическая зарядка</vt:lpstr>
      <vt:lpstr>Звук и буква «А»</vt:lpstr>
      <vt:lpstr>Звук и буква «У»</vt:lpstr>
      <vt:lpstr>Звуки и буквы «а»,«У»</vt:lpstr>
      <vt:lpstr>Звук и буква «О»</vt:lpstr>
      <vt:lpstr>Звук и буква «и»</vt:lpstr>
      <vt:lpstr>      Молодец !!!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Артикуляционная гимнастика  В ДОМАШНИХ УСЛОВИЯХ</dc:title>
  <dc:creator>школа</dc:creator>
  <cp:lastModifiedBy>admin</cp:lastModifiedBy>
  <cp:revision>62</cp:revision>
  <cp:lastPrinted>2020-04-06T11:51:34Z</cp:lastPrinted>
  <dcterms:created xsi:type="dcterms:W3CDTF">2017-12-25T09:39:27Z</dcterms:created>
  <dcterms:modified xsi:type="dcterms:W3CDTF">2020-11-30T12:56:39Z</dcterms:modified>
</cp:coreProperties>
</file>