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2" r:id="rId1"/>
  </p:sldMasterIdLst>
  <p:sldIdLst>
    <p:sldId id="256" r:id="rId2"/>
    <p:sldId id="268" r:id="rId3"/>
    <p:sldId id="273" r:id="rId4"/>
    <p:sldId id="263" r:id="rId5"/>
    <p:sldId id="27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ris" initials="l" lastIdx="1" clrIdx="0">
    <p:extLst>
      <p:ext uri="{19B8F6BF-5375-455C-9EA6-DF929625EA0E}">
        <p15:presenceInfo xmlns:p15="http://schemas.microsoft.com/office/powerpoint/2012/main" userId="32756f6d361133f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03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4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606" y="84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923F103-BC34-4FE4-A40E-EDDEECFDA5D0}" type="datetimeFigureOut">
              <a:rPr lang="en-US" smtClean="0"/>
              <a:pPr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574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13377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98297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98709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87388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7012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275427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4332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72762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6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2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2" y="3179765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4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9/3/2026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496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205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239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978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167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3095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772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697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37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accent6">
              <a:lumMod val="60000"/>
              <a:lumOff val="40000"/>
            </a:schemeClr>
          </a:fgClr>
          <a:bgClr>
            <a:schemeClr val="accent3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BE451C3-0FF4-47C4-B829-773ADF60F88C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756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  <p:sldLayoutId id="2147483780" r:id="rId18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90854" y="3618410"/>
            <a:ext cx="7537268" cy="181573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/>
              <a:t>Платные </a:t>
            </a:r>
            <a:r>
              <a:rPr lang="ru-RU" sz="4800" dirty="0"/>
              <a:t>образовательные </a:t>
            </a:r>
            <a:r>
              <a:rPr lang="ru-RU" sz="4800" dirty="0">
                <a:solidFill>
                  <a:schemeClr val="tx1"/>
                </a:solidFill>
              </a:rPr>
              <a:t>услуги в МАОУ </a:t>
            </a:r>
            <a:r>
              <a:rPr lang="ru-RU" sz="4800" dirty="0" smtClean="0">
                <a:solidFill>
                  <a:schemeClr val="tx1"/>
                </a:solidFill>
              </a:rPr>
              <a:t>«Лицей </a:t>
            </a:r>
            <a:r>
              <a:rPr lang="ru-RU" sz="4800" dirty="0">
                <a:solidFill>
                  <a:schemeClr val="tx1"/>
                </a:solidFill>
              </a:rPr>
              <a:t>№</a:t>
            </a:r>
            <a:r>
              <a:rPr lang="ru-RU" sz="4800" dirty="0" smtClean="0">
                <a:solidFill>
                  <a:schemeClr val="tx1"/>
                </a:solidFill>
              </a:rPr>
              <a:t>159» </a:t>
            </a: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/>
              <a:t>в </a:t>
            </a:r>
            <a:r>
              <a:rPr lang="ru-RU" sz="4800" dirty="0" smtClean="0"/>
              <a:t>2026-2027 учебном году</a:t>
            </a: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 smtClean="0">
                <a:solidFill>
                  <a:schemeClr val="tx1"/>
                </a:solidFill>
              </a:rPr>
              <a:t>куратор:</a:t>
            </a:r>
            <a:r>
              <a:rPr lang="ru-RU" sz="4800" dirty="0" smtClean="0"/>
              <a:t> </a:t>
            </a: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/>
              <a:t>Черепанова Лариса Владиславовна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2" y="4732020"/>
            <a:ext cx="2176857" cy="197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42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accent6">
              <a:lumMod val="60000"/>
              <a:lumOff val="40000"/>
            </a:schemeClr>
          </a:fgClr>
          <a:bgClr>
            <a:schemeClr val="accent3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718457"/>
            <a:ext cx="10541725" cy="936172"/>
          </a:xfrm>
        </p:spPr>
        <p:txBody>
          <a:bodyPr>
            <a:normAutofit fontScale="90000"/>
          </a:bodyPr>
          <a:lstStyle/>
          <a:p>
            <a:pPr marL="342900" indent="-342900" algn="ctr">
              <a:spcBef>
                <a:spcPts val="1000"/>
              </a:spcBef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Плюсы платных образовательных дополнительных </a:t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услуг в школе:</a:t>
            </a:r>
            <a:r>
              <a:rPr lang="ru-RU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1520" y="2368368"/>
            <a:ext cx="10633166" cy="3692798"/>
          </a:xfrm>
        </p:spPr>
        <p:txBody>
          <a:bodyPr>
            <a:normAutofit lnSpcReduction="10000"/>
          </a:bodyPr>
          <a:lstStyle/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Стоимость ниже, чем у репетиторов и частных педагогов;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Экономия времени учащихся и родителей,  все занятия проходят в рамках школы;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Гарантия квалификации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педагога 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безопасная среда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Деятельность регламентирована и контролируется администрацией школы 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Управлением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 района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239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482" y="-126794"/>
            <a:ext cx="11848011" cy="706964"/>
          </a:xfrm>
        </p:spPr>
        <p:txBody>
          <a:bodyPr>
            <a:noAutofit/>
          </a:bodyPr>
          <a:lstStyle/>
          <a:p>
            <a:r>
              <a:rPr lang="ru-RU" b="1" dirty="0" smtClean="0"/>
              <a:t>«Пиши грамотно: от диктанта к сочинению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9897" y="655757"/>
            <a:ext cx="10816046" cy="160411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Проработка правописания слов, знаков пунктуации и дальнейшее их включение в диктанты и сочинения. Работа над «хроническими ошибками». </a:t>
            </a:r>
            <a:r>
              <a:rPr lang="ru-RU" sz="3600" b="1" dirty="0" smtClean="0">
                <a:solidFill>
                  <a:srgbClr val="FF0000"/>
                </a:solidFill>
              </a:rPr>
              <a:t>Для 6 классов.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09897" y="2494462"/>
            <a:ext cx="5656217" cy="4150815"/>
          </a:xfrm>
        </p:spPr>
        <p:txBody>
          <a:bodyPr>
            <a:normAutofit/>
          </a:bodyPr>
          <a:lstStyle/>
          <a:p>
            <a:endParaRPr lang="ru-RU" sz="1050" dirty="0"/>
          </a:p>
          <a:p>
            <a:pPr marL="0" indent="0">
              <a:buNone/>
            </a:pPr>
            <a:r>
              <a:rPr lang="ru-RU" sz="3600" u="sng" dirty="0" smtClean="0">
                <a:solidFill>
                  <a:schemeClr val="tx1"/>
                </a:solidFill>
              </a:rPr>
              <a:t>Расписание:</a:t>
            </a:r>
            <a:r>
              <a:rPr lang="ru-RU" sz="3600" dirty="0" smtClean="0">
                <a:solidFill>
                  <a:schemeClr val="tx1"/>
                </a:solidFill>
              </a:rPr>
              <a:t>  </a:t>
            </a:r>
            <a:r>
              <a:rPr lang="ru-RU" sz="3600" b="1" dirty="0" smtClean="0">
                <a:solidFill>
                  <a:schemeClr val="tx1"/>
                </a:solidFill>
              </a:rPr>
              <a:t>1 </a:t>
            </a:r>
            <a:r>
              <a:rPr lang="ru-RU" sz="3600" b="1" dirty="0">
                <a:solidFill>
                  <a:schemeClr val="tx1"/>
                </a:solidFill>
              </a:rPr>
              <a:t>раз в </a:t>
            </a:r>
            <a:r>
              <a:rPr lang="ru-RU" sz="3600" b="1" dirty="0" smtClean="0">
                <a:solidFill>
                  <a:schemeClr val="tx1"/>
                </a:solidFill>
              </a:rPr>
              <a:t>неделю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1"/>
                </a:solidFill>
              </a:rPr>
              <a:t>Вторник 12.35-13.15</a:t>
            </a:r>
          </a:p>
          <a:p>
            <a:pPr marL="0" indent="0">
              <a:buNone/>
            </a:pPr>
            <a:r>
              <a:rPr lang="ru-RU" sz="3600" u="sng" dirty="0" smtClean="0">
                <a:solidFill>
                  <a:schemeClr val="tx1"/>
                </a:solidFill>
              </a:rPr>
              <a:t>Ведёт: </a:t>
            </a:r>
            <a:r>
              <a:rPr lang="ru-RU" sz="3600" dirty="0" smtClean="0">
                <a:solidFill>
                  <a:schemeClr val="tx1"/>
                </a:solidFill>
              </a:rPr>
              <a:t>Черепанова Лариса Владиславовна </a:t>
            </a:r>
            <a:r>
              <a:rPr lang="ru-RU" dirty="0" smtClean="0">
                <a:solidFill>
                  <a:schemeClr val="tx1"/>
                </a:solidFill>
              </a:rPr>
              <a:t>(учитель русского языка) </a:t>
            </a:r>
            <a:r>
              <a:rPr lang="ru-RU" sz="2800" dirty="0" smtClean="0">
                <a:solidFill>
                  <a:schemeClr val="tx1"/>
                </a:solidFill>
              </a:rPr>
              <a:t>(</a:t>
            </a:r>
            <a:r>
              <a:rPr lang="ru-RU" sz="2800" dirty="0" err="1" smtClean="0">
                <a:solidFill>
                  <a:schemeClr val="tx1"/>
                </a:solidFill>
              </a:rPr>
              <a:t>каб</a:t>
            </a:r>
            <a:r>
              <a:rPr lang="ru-RU" sz="2800" dirty="0" smtClean="0">
                <a:solidFill>
                  <a:schemeClr val="tx1"/>
                </a:solidFill>
              </a:rPr>
              <a:t>. 303)</a:t>
            </a:r>
          </a:p>
          <a:p>
            <a:pPr marL="0" indent="0">
              <a:buNone/>
            </a:pPr>
            <a:endParaRPr lang="ru-RU" sz="3200" dirty="0">
              <a:solidFill>
                <a:schemeClr val="tx1"/>
              </a:solidFill>
            </a:endParaRPr>
          </a:p>
          <a:p>
            <a:endParaRPr lang="ru-RU" sz="800" dirty="0">
              <a:solidFill>
                <a:schemeClr val="tx1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988627" y="2948600"/>
            <a:ext cx="4376059" cy="3059658"/>
          </a:xfrm>
        </p:spPr>
        <p:txBody>
          <a:bodyPr>
            <a:normAutofit fontScale="92500" lnSpcReduction="10000"/>
          </a:bodyPr>
          <a:lstStyle/>
          <a:p>
            <a:r>
              <a:rPr lang="ru-RU" sz="3600" u="sng" dirty="0" smtClean="0"/>
              <a:t>Стоимость:</a:t>
            </a:r>
          </a:p>
          <a:p>
            <a:pPr marL="0" indent="0">
              <a:buNone/>
            </a:pPr>
            <a:r>
              <a:rPr lang="ru-RU" sz="3600" b="1" dirty="0" smtClean="0"/>
              <a:t>400 руб./занятие   </a:t>
            </a:r>
          </a:p>
          <a:p>
            <a:pPr marL="0" indent="0">
              <a:buNone/>
            </a:pPr>
            <a:r>
              <a:rPr lang="ru-RU" sz="3600" dirty="0" smtClean="0"/>
              <a:t>(4 занятия в месяц)</a:t>
            </a:r>
          </a:p>
          <a:p>
            <a:pPr marL="0" indent="0">
              <a:buNone/>
            </a:pPr>
            <a:r>
              <a:rPr lang="ru-RU" sz="3600" u="sng" dirty="0" smtClean="0"/>
              <a:t>Наполняемость группы: </a:t>
            </a:r>
            <a:r>
              <a:rPr lang="ru-RU" sz="3600" dirty="0" smtClean="0"/>
              <a:t>10-15    чел.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6913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2411" y="0"/>
            <a:ext cx="9614263" cy="444138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«Сочинения разных жанров»</a:t>
            </a:r>
            <a:endParaRPr lang="ru-RU" sz="48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14005" y="490101"/>
            <a:ext cx="11044055" cy="2175207"/>
          </a:xfrm>
        </p:spPr>
        <p:txBody>
          <a:bodyPr anchor="b"/>
          <a:lstStyle/>
          <a:p>
            <a:pPr lvl="0">
              <a:buClr>
                <a:srgbClr val="B31166"/>
              </a:buClr>
            </a:pPr>
            <a:r>
              <a:rPr lang="ru-RU" sz="3200" b="1" dirty="0" smtClean="0">
                <a:solidFill>
                  <a:srgbClr val="B31166">
                    <a:lumMod val="75000"/>
                  </a:srgbClr>
                </a:solidFill>
              </a:rPr>
              <a:t>Обучение написанию сочинения: работа над логическими, грамматическими, речевыми ошибками. Структура и содержание итогового сочинения, написание сочинения в рамках ЕГЭ по русскому языку. </a:t>
            </a:r>
            <a:r>
              <a:rPr lang="ru-RU" sz="3600" b="1" dirty="0" smtClean="0">
                <a:solidFill>
                  <a:srgbClr val="FF0000"/>
                </a:solidFill>
              </a:rPr>
              <a:t>Для 10 классов</a:t>
            </a:r>
            <a:r>
              <a:rPr lang="ru-RU" sz="3200" b="1" dirty="0" smtClean="0">
                <a:solidFill>
                  <a:srgbClr val="FF0000"/>
                </a:solidFill>
              </a:rPr>
              <a:t>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>
          <a:xfrm>
            <a:off x="714005" y="3237344"/>
            <a:ext cx="5345483" cy="2952810"/>
          </a:xfrm>
        </p:spPr>
        <p:txBody>
          <a:bodyPr>
            <a:normAutofit fontScale="47500" lnSpcReduction="20000"/>
          </a:bodyPr>
          <a:lstStyle/>
          <a:p>
            <a:pPr lvl="0">
              <a:buClr>
                <a:srgbClr val="B31166"/>
              </a:buClr>
            </a:pPr>
            <a:r>
              <a:rPr lang="ru-RU" sz="6500" b="1" dirty="0" smtClean="0">
                <a:solidFill>
                  <a:prstClr val="black"/>
                </a:solidFill>
              </a:rPr>
              <a:t>1 раз в неделю</a:t>
            </a:r>
          </a:p>
          <a:p>
            <a:pPr lvl="0">
              <a:buClr>
                <a:srgbClr val="B31166"/>
              </a:buClr>
            </a:pPr>
            <a:r>
              <a:rPr lang="ru-RU" sz="6500" b="1" dirty="0" smtClean="0">
                <a:solidFill>
                  <a:prstClr val="black"/>
                </a:solidFill>
              </a:rPr>
              <a:t>Четверг  14.25-15.05 </a:t>
            </a:r>
          </a:p>
          <a:p>
            <a:pPr lvl="0">
              <a:buClr>
                <a:srgbClr val="B31166"/>
              </a:buClr>
            </a:pPr>
            <a:r>
              <a:rPr lang="ru-RU" sz="4500" b="1" dirty="0" smtClean="0">
                <a:solidFill>
                  <a:prstClr val="black"/>
                </a:solidFill>
              </a:rPr>
              <a:t>(8 </a:t>
            </a:r>
            <a:r>
              <a:rPr lang="ru-RU" sz="4500" b="1" dirty="0">
                <a:solidFill>
                  <a:prstClr val="black"/>
                </a:solidFill>
              </a:rPr>
              <a:t>урок</a:t>
            </a:r>
            <a:r>
              <a:rPr lang="ru-RU" sz="4500" b="1" dirty="0" smtClean="0">
                <a:solidFill>
                  <a:prstClr val="black"/>
                </a:solidFill>
              </a:rPr>
              <a:t>)</a:t>
            </a:r>
          </a:p>
          <a:p>
            <a:pPr lvl="0">
              <a:spcBef>
                <a:spcPts val="0"/>
              </a:spcBef>
              <a:buClr>
                <a:srgbClr val="AB946B"/>
              </a:buClr>
            </a:pPr>
            <a:r>
              <a:rPr lang="ru-RU" sz="6500" u="sng" dirty="0" smtClean="0">
                <a:solidFill>
                  <a:prstClr val="black"/>
                </a:solidFill>
              </a:rPr>
              <a:t>Ведёт: </a:t>
            </a:r>
            <a:r>
              <a:rPr lang="ru-RU" sz="6500" dirty="0" smtClean="0">
                <a:solidFill>
                  <a:prstClr val="black"/>
                </a:solidFill>
              </a:rPr>
              <a:t>Тришкина Елена Викторовна</a:t>
            </a:r>
            <a:r>
              <a:rPr lang="ru-RU" sz="5800" dirty="0" smtClean="0">
                <a:solidFill>
                  <a:prstClr val="black"/>
                </a:solidFill>
              </a:rPr>
              <a:t> </a:t>
            </a:r>
            <a:r>
              <a:rPr lang="ru-RU" sz="4400" dirty="0" smtClean="0">
                <a:solidFill>
                  <a:schemeClr val="tx1"/>
                </a:solidFill>
              </a:rPr>
              <a:t>(</a:t>
            </a:r>
            <a:r>
              <a:rPr lang="ru-RU" sz="4400" dirty="0">
                <a:solidFill>
                  <a:schemeClr val="tx1"/>
                </a:solidFill>
              </a:rPr>
              <a:t>учитель </a:t>
            </a:r>
            <a:r>
              <a:rPr lang="ru-RU" sz="4400" dirty="0" smtClean="0">
                <a:solidFill>
                  <a:schemeClr val="tx1"/>
                </a:solidFill>
              </a:rPr>
              <a:t>русского языка), </a:t>
            </a:r>
            <a:r>
              <a:rPr lang="ru-RU" sz="5800" dirty="0" err="1" smtClean="0">
                <a:solidFill>
                  <a:schemeClr val="tx1"/>
                </a:solidFill>
              </a:rPr>
              <a:t>каб</a:t>
            </a:r>
            <a:r>
              <a:rPr lang="ru-RU" sz="5800" dirty="0" smtClean="0">
                <a:solidFill>
                  <a:schemeClr val="tx1"/>
                </a:solidFill>
              </a:rPr>
              <a:t>. 316</a:t>
            </a:r>
            <a:endParaRPr lang="ru-RU" sz="5800" dirty="0">
              <a:solidFill>
                <a:schemeClr val="tx1"/>
              </a:solidFill>
            </a:endParaRPr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598117" y="2619346"/>
            <a:ext cx="3449780" cy="646584"/>
          </a:xfrm>
        </p:spPr>
        <p:txBody>
          <a:bodyPr/>
          <a:lstStyle/>
          <a:p>
            <a:pPr lvl="0" algn="ctr">
              <a:buClr>
                <a:srgbClr val="B31166"/>
              </a:buClr>
            </a:pPr>
            <a:r>
              <a:rPr lang="ru-RU" sz="3600" u="sng" dirty="0" smtClean="0">
                <a:solidFill>
                  <a:schemeClr val="tx1"/>
                </a:solidFill>
              </a:rPr>
              <a:t>Расписание: </a:t>
            </a:r>
            <a:endParaRPr lang="ru-RU" sz="3600" u="sng" dirty="0">
              <a:solidFill>
                <a:schemeClr val="tx1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>
          <a:xfrm>
            <a:off x="6660872" y="2741560"/>
            <a:ext cx="5271457" cy="3448594"/>
          </a:xfrm>
        </p:spPr>
        <p:txBody>
          <a:bodyPr>
            <a:noAutofit/>
          </a:bodyPr>
          <a:lstStyle/>
          <a:p>
            <a:pPr marL="285750" lvl="0" indent="-285750">
              <a:buClr>
                <a:srgbClr val="AB946B"/>
              </a:buClr>
              <a:buFont typeface="Arial"/>
              <a:buChar char="•"/>
            </a:pPr>
            <a:r>
              <a:rPr lang="ru-RU" sz="3600" u="sng" dirty="0">
                <a:solidFill>
                  <a:schemeClr val="tx1"/>
                </a:solidFill>
              </a:rPr>
              <a:t>Стоимость:</a:t>
            </a:r>
          </a:p>
          <a:p>
            <a:pPr lvl="0">
              <a:spcBef>
                <a:spcPts val="60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400 руб./</a:t>
            </a:r>
            <a:r>
              <a:rPr lang="ru-RU" sz="36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занятие        </a:t>
            </a:r>
          </a:p>
          <a:p>
            <a:pPr lvl="0">
              <a:spcBef>
                <a:spcPts val="60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dirty="0" smtClean="0">
                <a:solidFill>
                  <a:schemeClr val="tx1"/>
                </a:solidFill>
              </a:rPr>
              <a:t>(4 занятия в месяц)</a:t>
            </a:r>
          </a:p>
          <a:p>
            <a:pPr lvl="0">
              <a:spcBef>
                <a:spcPts val="60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u="sng" dirty="0" smtClean="0">
                <a:solidFill>
                  <a:schemeClr val="tx1"/>
                </a:solidFill>
              </a:rPr>
              <a:t>Наполняемость группы: </a:t>
            </a:r>
          </a:p>
          <a:p>
            <a:pPr lvl="0">
              <a:spcBef>
                <a:spcPts val="600"/>
              </a:spcBef>
              <a:spcAft>
                <a:spcPts val="0"/>
              </a:spcAft>
              <a:buClr>
                <a:srgbClr val="AB946B"/>
              </a:buClr>
            </a:pPr>
            <a:r>
              <a:rPr lang="ru-RU" sz="3600" dirty="0" smtClean="0">
                <a:solidFill>
                  <a:schemeClr val="tx1"/>
                </a:solidFill>
              </a:rPr>
              <a:t>10-25 чел.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75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783772"/>
            <a:ext cx="10173787" cy="245102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Перерасчеты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пропущенные занятия только при предъявлении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медицинской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справки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1136469" y="3951756"/>
            <a:ext cx="10685417" cy="576262"/>
          </a:xfrm>
        </p:spPr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</a:rPr>
              <a:t>!</a:t>
            </a:r>
            <a:r>
              <a:rPr lang="ru-RU" sz="3600" dirty="0" smtClean="0">
                <a:solidFill>
                  <a:schemeClr val="tx1"/>
                </a:solidFill>
              </a:rPr>
              <a:t> Дети участников СВО </a:t>
            </a:r>
            <a:r>
              <a:rPr lang="ru-RU" sz="3600" dirty="0">
                <a:solidFill>
                  <a:schemeClr val="tx1"/>
                </a:solidFill>
              </a:rPr>
              <a:t>п</a:t>
            </a:r>
            <a:r>
              <a:rPr lang="ru-RU" sz="3600" dirty="0" smtClean="0">
                <a:solidFill>
                  <a:schemeClr val="tx1"/>
                </a:solidFill>
              </a:rPr>
              <a:t>осещают занятия бесплатно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47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307</TotalTime>
  <Words>249</Words>
  <Application>Microsoft Office PowerPoint</Application>
  <PresentationFormat>Широкоэкранный</PresentationFormat>
  <Paragraphs>30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Garamond</vt:lpstr>
      <vt:lpstr>Times New Roman</vt:lpstr>
      <vt:lpstr>Wingdings</vt:lpstr>
      <vt:lpstr>Натуральные материалы</vt:lpstr>
      <vt:lpstr>Платные образовательные услуги в МАОУ «Лицей №159»  в 2026-2027 учебном году куратор:  Черепанова Лариса Владиславовна</vt:lpstr>
      <vt:lpstr> Плюсы платных образовательных дополнительных  услуг в школе: </vt:lpstr>
      <vt:lpstr>«Пиши грамотно: от диктанта к сочинению»</vt:lpstr>
      <vt:lpstr>«Сочинения разных жанров»</vt:lpstr>
      <vt:lpstr> ВНИМАНИЕ!  Перерасчеты за пропущенные занятия только при предъявлении медицинской справки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Платные образовательные услуги в лицее  МАОУ №159 в 2024-2025 уч. году  куратор: Черепанова Лариса Владиславовна</dc:title>
  <dc:creator>laris</dc:creator>
  <cp:lastModifiedBy>laris</cp:lastModifiedBy>
  <cp:revision>48</cp:revision>
  <dcterms:created xsi:type="dcterms:W3CDTF">2024-09-02T06:18:00Z</dcterms:created>
  <dcterms:modified xsi:type="dcterms:W3CDTF">2026-09-03T03:59:18Z</dcterms:modified>
</cp:coreProperties>
</file>