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2" r:id="rId1"/>
  </p:sldMasterIdLst>
  <p:sldIdLst>
    <p:sldId id="256" r:id="rId2"/>
    <p:sldId id="268" r:id="rId3"/>
    <p:sldId id="262" r:id="rId4"/>
    <p:sldId id="276" r:id="rId5"/>
    <p:sldId id="271" r:id="rId6"/>
    <p:sldId id="272" r:id="rId7"/>
    <p:sldId id="274" r:id="rId8"/>
    <p:sldId id="275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is" initials="l" lastIdx="1" clrIdx="0">
    <p:extLst>
      <p:ext uri="{19B8F6BF-5375-455C-9EA6-DF929625EA0E}">
        <p15:presenceInfo xmlns:p15="http://schemas.microsoft.com/office/powerpoint/2012/main" userId="32756f6d361133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06" y="84"/>
      </p:cViewPr>
      <p:guideLst>
        <p:guide orient="horz" pos="2205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923F103-BC34-4FE4-A40E-EDDEECFDA5D0}" type="datetimeFigureOut">
              <a:rPr lang="en-US" smtClean="0"/>
              <a:pPr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57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337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9829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9870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738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701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75427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433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276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6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2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2" y="3179765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4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9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20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23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97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16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09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9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7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6">
              <a:lumMod val="60000"/>
              <a:lumOff val="40000"/>
            </a:schemeClr>
          </a:fgClr>
          <a:bgClr>
            <a:schemeClr val="accent3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5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9063" y="3722914"/>
            <a:ext cx="7537268" cy="18810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Платные </a:t>
            </a:r>
            <a:r>
              <a:rPr lang="ru-RU" sz="4800" dirty="0"/>
              <a:t>образовательные услуги в </a:t>
            </a:r>
            <a:r>
              <a:rPr lang="ru-RU" sz="4800" dirty="0">
                <a:solidFill>
                  <a:schemeClr val="tx1"/>
                </a:solidFill>
              </a:rPr>
              <a:t>МАОУ </a:t>
            </a:r>
            <a:r>
              <a:rPr lang="ru-RU" sz="4800" dirty="0" smtClean="0">
                <a:solidFill>
                  <a:schemeClr val="tx1"/>
                </a:solidFill>
              </a:rPr>
              <a:t>«Лицей </a:t>
            </a:r>
            <a:r>
              <a:rPr lang="ru-RU" sz="4800" dirty="0">
                <a:solidFill>
                  <a:schemeClr val="tx1"/>
                </a:solidFill>
              </a:rPr>
              <a:t>№</a:t>
            </a:r>
            <a:r>
              <a:rPr lang="ru-RU" sz="4800" dirty="0" smtClean="0">
                <a:solidFill>
                  <a:schemeClr val="tx1"/>
                </a:solidFill>
              </a:rPr>
              <a:t>159»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в </a:t>
            </a:r>
            <a:r>
              <a:rPr lang="ru-RU" sz="4800" dirty="0" smtClean="0"/>
              <a:t>2026-2027 учебном году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>
                <a:solidFill>
                  <a:schemeClr val="tx1"/>
                </a:solidFill>
              </a:rPr>
              <a:t>куратор: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Черепанова Лариса Владиславовна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2" y="4732020"/>
            <a:ext cx="2176857" cy="19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6">
              <a:lumMod val="60000"/>
              <a:lumOff val="40000"/>
            </a:schemeClr>
          </a:fgClr>
          <a:bgClr>
            <a:schemeClr val="accent3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718457"/>
            <a:ext cx="10541725" cy="936172"/>
          </a:xfrm>
        </p:spPr>
        <p:txBody>
          <a:bodyPr>
            <a:normAutofit fontScale="90000"/>
          </a:bodyPr>
          <a:lstStyle/>
          <a:p>
            <a:pPr marL="342900" indent="-342900" algn="ctr">
              <a:spcBef>
                <a:spcPts val="1000"/>
              </a:spcBef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Плюсы платных образовательных дополнительных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 в школе:</a:t>
            </a:r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2368368"/>
            <a:ext cx="10633166" cy="369279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ниже, чем у репетиторов и частных педагогов;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Экономия времени учащихся и родителей,  все занятия проходят в рамках школы;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Гарантия квалификации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 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безопасная среда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регламентирована и контролируется администрацией школы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района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3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2354" y="497315"/>
            <a:ext cx="6087292" cy="706964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0769" y="1497690"/>
            <a:ext cx="6344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Основы программирования в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среде </a:t>
            </a:r>
            <a:r>
              <a:rPr lang="en-US" sz="3600" b="1" dirty="0" smtClean="0">
                <a:solidFill>
                  <a:srgbClr val="C00000"/>
                </a:solidFill>
              </a:rPr>
              <a:t>SCRATCH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Текст 5"/>
          <p:cNvSpPr>
            <a:spLocks noGrp="1"/>
          </p:cNvSpPr>
          <p:nvPr>
            <p:ph type="body" sz="quarter" idx="13"/>
          </p:nvPr>
        </p:nvSpPr>
        <p:spPr>
          <a:xfrm>
            <a:off x="5544684" y="2834640"/>
            <a:ext cx="5859189" cy="665798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</a:rPr>
              <a:t>Мягкая игрушка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10" name="Текст 5"/>
          <p:cNvSpPr>
            <a:spLocks noGrp="1"/>
          </p:cNvSpPr>
          <p:nvPr>
            <p:ph type="body" sz="quarter" idx="13"/>
          </p:nvPr>
        </p:nvSpPr>
        <p:spPr>
          <a:xfrm>
            <a:off x="3052353" y="4206240"/>
            <a:ext cx="5987143" cy="748588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Резьба по дереву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9" y="130630"/>
            <a:ext cx="8021185" cy="65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8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4871" y="-12427"/>
            <a:ext cx="12428718" cy="79619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Основы программирования в «</a:t>
            </a:r>
            <a:r>
              <a:rPr lang="en-US" sz="4400" b="1" dirty="0" smtClean="0"/>
              <a:t>SCRATCH</a:t>
            </a:r>
            <a:r>
              <a:rPr lang="ru-RU" sz="4400" b="1" dirty="0" smtClean="0"/>
              <a:t>»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13273" y="666090"/>
            <a:ext cx="8686800" cy="522037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Первый год обучения. </a:t>
            </a:r>
            <a:r>
              <a:rPr lang="ru-RU" sz="3600" b="1" dirty="0">
                <a:solidFill>
                  <a:srgbClr val="FF0000"/>
                </a:solidFill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</a:rPr>
              <a:t>ля 3, 4, 5 классов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714005" y="1212869"/>
            <a:ext cx="5345483" cy="2784365"/>
          </a:xfrm>
        </p:spPr>
        <p:txBody>
          <a:bodyPr>
            <a:normAutofit fontScale="400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5900" b="1" dirty="0" smtClean="0">
                <a:solidFill>
                  <a:prstClr val="black"/>
                </a:solidFill>
              </a:rPr>
              <a:t>1 раз в </a:t>
            </a:r>
            <a:r>
              <a:rPr lang="ru-RU" sz="5900" b="1" dirty="0" smtClean="0">
                <a:solidFill>
                  <a:prstClr val="black"/>
                </a:solidFill>
              </a:rPr>
              <a:t>неделю</a:t>
            </a:r>
          </a:p>
          <a:p>
            <a:pPr lvl="0">
              <a:buClr>
                <a:srgbClr val="B31166"/>
              </a:buClr>
            </a:pPr>
            <a:r>
              <a:rPr lang="ru-RU" sz="5900" b="1" dirty="0" smtClean="0">
                <a:solidFill>
                  <a:prstClr val="black"/>
                </a:solidFill>
              </a:rPr>
              <a:t>Понедельник  </a:t>
            </a:r>
            <a:r>
              <a:rPr lang="ru-RU" sz="5900" b="1" dirty="0" smtClean="0">
                <a:solidFill>
                  <a:schemeClr val="tx1"/>
                </a:solidFill>
              </a:rPr>
              <a:t>12.35-13.15 (для 5 классов в 13.30)</a:t>
            </a:r>
          </a:p>
          <a:p>
            <a:pPr lvl="0">
              <a:buClr>
                <a:srgbClr val="B31166"/>
              </a:buClr>
            </a:pPr>
            <a:r>
              <a:rPr lang="ru-RU" sz="5900" b="1" dirty="0" smtClean="0">
                <a:solidFill>
                  <a:prstClr val="black"/>
                </a:solidFill>
              </a:rPr>
              <a:t> </a:t>
            </a:r>
            <a:r>
              <a:rPr lang="ru-RU" sz="5900" b="1" dirty="0">
                <a:solidFill>
                  <a:prstClr val="black"/>
                </a:solidFill>
              </a:rPr>
              <a:t>(6 урок</a:t>
            </a:r>
            <a:r>
              <a:rPr lang="ru-RU" sz="5900" b="1" dirty="0" smtClean="0">
                <a:solidFill>
                  <a:prstClr val="black"/>
                </a:solidFill>
              </a:rPr>
              <a:t>)</a:t>
            </a:r>
            <a:endParaRPr lang="ru-RU" sz="59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5900" u="sng" dirty="0" smtClean="0">
                <a:solidFill>
                  <a:prstClr val="black"/>
                </a:solidFill>
              </a:rPr>
              <a:t>Ведёт: </a:t>
            </a:r>
            <a:r>
              <a:rPr lang="ru-RU" sz="5900" dirty="0" smtClean="0">
                <a:solidFill>
                  <a:prstClr val="black"/>
                </a:solidFill>
              </a:rPr>
              <a:t>Гусева Мария Александровна </a:t>
            </a:r>
            <a:r>
              <a:rPr lang="ru-RU" sz="5900" dirty="0" smtClean="0">
                <a:solidFill>
                  <a:schemeClr val="tx1"/>
                </a:solidFill>
              </a:rPr>
              <a:t>(</a:t>
            </a:r>
            <a:r>
              <a:rPr lang="ru-RU" sz="59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5900" dirty="0" smtClean="0">
                <a:solidFill>
                  <a:schemeClr val="tx1"/>
                </a:solidFill>
              </a:rPr>
              <a:t>), каб.302</a:t>
            </a:r>
            <a:endParaRPr lang="ru-RU" sz="59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58989" y="2868441"/>
            <a:ext cx="5271457" cy="280198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400 </a:t>
            </a: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buClr>
                <a:srgbClr val="AB946B"/>
              </a:buClr>
            </a:pPr>
            <a:r>
              <a:rPr lang="ru-RU" sz="2800" dirty="0" smtClean="0">
                <a:solidFill>
                  <a:schemeClr val="tx1"/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331" y="1188127"/>
            <a:ext cx="3586369" cy="1830271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16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504" y="160769"/>
            <a:ext cx="12514217" cy="56690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Основы программирования в «</a:t>
            </a:r>
            <a:r>
              <a:rPr lang="en-US" sz="4400" b="1" dirty="0" smtClean="0"/>
              <a:t>SCRATCH</a:t>
            </a:r>
            <a:r>
              <a:rPr lang="ru-RU" sz="4400" b="1" dirty="0" smtClean="0"/>
              <a:t>»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45927" y="693953"/>
            <a:ext cx="9248503" cy="497986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Второй год обучения. </a:t>
            </a:r>
            <a:r>
              <a:rPr lang="ru-RU" sz="3600" b="1" dirty="0">
                <a:solidFill>
                  <a:srgbClr val="FF0000"/>
                </a:solidFill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</a:rPr>
              <a:t>ля 4 и 5 классов</a:t>
            </a:r>
            <a:r>
              <a:rPr lang="ru-RU" sz="3200" b="1" dirty="0" smtClean="0">
                <a:solidFill>
                  <a:srgbClr val="B31166">
                    <a:lumMod val="75000"/>
                  </a:srgbClr>
                </a:solidFill>
              </a:rPr>
              <a:t>.</a:t>
            </a:r>
            <a:endParaRPr lang="ru-RU" sz="3200" b="1" dirty="0">
              <a:solidFill>
                <a:srgbClr val="B31166">
                  <a:lumMod val="75000"/>
                </a:srgb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650376" y="1936161"/>
            <a:ext cx="5502229" cy="2884034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lnSpc>
                <a:spcPct val="120000"/>
              </a:lnSpc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Четверг  </a:t>
            </a:r>
            <a:r>
              <a:rPr lang="ru-RU" sz="6500" b="1" dirty="0" smtClean="0">
                <a:solidFill>
                  <a:schemeClr val="tx1"/>
                </a:solidFill>
              </a:rPr>
              <a:t>13.30-14.10</a:t>
            </a:r>
            <a:r>
              <a:rPr lang="ru-RU" sz="6500" b="1" dirty="0" smtClean="0">
                <a:solidFill>
                  <a:prstClr val="black"/>
                </a:solidFill>
              </a:rPr>
              <a:t> </a:t>
            </a:r>
            <a:r>
              <a:rPr lang="ru-RU" sz="5800" dirty="0" smtClean="0">
                <a:solidFill>
                  <a:prstClr val="black"/>
                </a:solidFill>
              </a:rPr>
              <a:t>(</a:t>
            </a:r>
            <a:r>
              <a:rPr lang="ru-RU" sz="5800" dirty="0">
                <a:solidFill>
                  <a:prstClr val="black"/>
                </a:solidFill>
              </a:rPr>
              <a:t>7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5800" dirty="0">
                <a:solidFill>
                  <a:prstClr val="black"/>
                </a:solidFill>
              </a:rPr>
              <a:t>урок</a:t>
            </a:r>
            <a:r>
              <a:rPr lang="ru-RU" sz="6500" dirty="0" smtClean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endParaRPr lang="ru-RU" sz="65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Ведёт: </a:t>
            </a:r>
            <a:r>
              <a:rPr lang="ru-RU" sz="6500" dirty="0" smtClean="0">
                <a:solidFill>
                  <a:prstClr val="black"/>
                </a:solidFill>
              </a:rPr>
              <a:t>Гусева </a:t>
            </a:r>
            <a:r>
              <a:rPr lang="ru-RU" sz="5800" dirty="0" smtClean="0">
                <a:solidFill>
                  <a:prstClr val="black"/>
                </a:solidFill>
              </a:rPr>
              <a:t>Мария Александровна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информатики</a:t>
            </a:r>
            <a:r>
              <a:rPr lang="ru-RU" sz="4400" dirty="0" smtClean="0">
                <a:solidFill>
                  <a:schemeClr val="tx1"/>
                </a:solidFill>
              </a:rPr>
              <a:t>), </a:t>
            </a:r>
            <a:r>
              <a:rPr lang="ru-RU" sz="5800" dirty="0" smtClean="0">
                <a:solidFill>
                  <a:schemeClr val="tx1"/>
                </a:solidFill>
              </a:rPr>
              <a:t>каб.302</a:t>
            </a:r>
            <a:endParaRPr lang="ru-RU" sz="5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650375" y="1128807"/>
            <a:ext cx="2931816" cy="646584"/>
          </a:xfrm>
        </p:spPr>
        <p:txBody>
          <a:bodyPr/>
          <a:lstStyle/>
          <a:p>
            <a:pPr lvl="0">
              <a:buClr>
                <a:srgbClr val="B31166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 </a:t>
            </a:r>
            <a:endParaRPr lang="ru-RU" sz="36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676710" y="2965323"/>
            <a:ext cx="5271457" cy="3454859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10-15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485" y="1188445"/>
            <a:ext cx="3359921" cy="191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2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827" y="140500"/>
            <a:ext cx="12514217" cy="56690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Мягкая игрушка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529934" y="587150"/>
            <a:ext cx="4734696" cy="683475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Д</a:t>
            </a:r>
            <a:r>
              <a:rPr lang="ru-RU" sz="4000" b="1" dirty="0" smtClean="0">
                <a:solidFill>
                  <a:srgbClr val="FF0000"/>
                </a:solidFill>
              </a:rPr>
              <a:t>ля 3, 4 и 5 классов</a:t>
            </a:r>
            <a:endParaRPr lang="ru-RU" sz="4000" b="1" dirty="0">
              <a:solidFill>
                <a:srgbClr val="B31166">
                  <a:lumMod val="75000"/>
                </a:srgb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529295" y="1270625"/>
            <a:ext cx="5736184" cy="2400038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51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lnSpc>
                <a:spcPct val="120000"/>
              </a:lnSpc>
              <a:buClr>
                <a:srgbClr val="B31166"/>
              </a:buClr>
            </a:pPr>
            <a:r>
              <a:rPr lang="ru-RU" sz="5100" b="1" dirty="0" smtClean="0">
                <a:solidFill>
                  <a:prstClr val="black"/>
                </a:solidFill>
              </a:rPr>
              <a:t>пятница 13.30-14.10 </a:t>
            </a:r>
            <a:r>
              <a:rPr lang="ru-RU" sz="5100" dirty="0" smtClean="0">
                <a:solidFill>
                  <a:prstClr val="black"/>
                </a:solidFill>
              </a:rPr>
              <a:t>(</a:t>
            </a:r>
            <a:r>
              <a:rPr lang="ru-RU" sz="5100" dirty="0">
                <a:solidFill>
                  <a:prstClr val="black"/>
                </a:solidFill>
              </a:rPr>
              <a:t>7</a:t>
            </a:r>
            <a:r>
              <a:rPr lang="ru-RU" sz="5100" dirty="0" smtClean="0">
                <a:solidFill>
                  <a:prstClr val="black"/>
                </a:solidFill>
              </a:rPr>
              <a:t> </a:t>
            </a:r>
            <a:r>
              <a:rPr lang="ru-RU" sz="5100" dirty="0">
                <a:solidFill>
                  <a:prstClr val="black"/>
                </a:solidFill>
              </a:rPr>
              <a:t>урок</a:t>
            </a:r>
            <a:r>
              <a:rPr lang="ru-RU" sz="5100" dirty="0" smtClean="0">
                <a:solidFill>
                  <a:prstClr val="black"/>
                </a:solidFill>
              </a:rPr>
              <a:t>)</a:t>
            </a:r>
            <a:endParaRPr lang="ru-RU" sz="51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Ведёт:  </a:t>
            </a:r>
            <a:r>
              <a:rPr lang="ru-RU" sz="6500" dirty="0" err="1" smtClean="0">
                <a:solidFill>
                  <a:prstClr val="black"/>
                </a:solidFill>
              </a:rPr>
              <a:t>Тарханеева</a:t>
            </a:r>
            <a:r>
              <a:rPr lang="ru-RU" sz="6500" dirty="0" smtClean="0">
                <a:solidFill>
                  <a:prstClr val="black"/>
                </a:solidFill>
              </a:rPr>
              <a:t> Любовь Юрьевна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(учитель технологии), </a:t>
            </a:r>
            <a:r>
              <a:rPr lang="ru-RU" sz="5800" dirty="0" smtClean="0">
                <a:solidFill>
                  <a:schemeClr val="tx1"/>
                </a:solidFill>
              </a:rPr>
              <a:t>каб.110</a:t>
            </a:r>
            <a:endParaRPr lang="ru-RU" sz="5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95800" y="3428999"/>
            <a:ext cx="4714101" cy="3095843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10-12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557" y="1258483"/>
            <a:ext cx="3810231" cy="217051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8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34138" y="96408"/>
            <a:ext cx="12514217" cy="566907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Резьба по дереву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85200" y="663316"/>
            <a:ext cx="4447313" cy="683475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600" b="1" dirty="0" smtClean="0">
                <a:solidFill>
                  <a:srgbClr val="B31166">
                    <a:lumMod val="75000"/>
                  </a:srgbClr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Д</a:t>
            </a:r>
            <a:r>
              <a:rPr lang="ru-RU" sz="4000" b="1" dirty="0" smtClean="0">
                <a:solidFill>
                  <a:srgbClr val="FF0000"/>
                </a:solidFill>
              </a:rPr>
              <a:t>ля 5 классов</a:t>
            </a:r>
            <a:endParaRPr lang="ru-RU" sz="4000" b="1" dirty="0">
              <a:solidFill>
                <a:srgbClr val="B31166">
                  <a:lumMod val="75000"/>
                </a:srgb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631691" y="1475377"/>
            <a:ext cx="5612677" cy="2430417"/>
          </a:xfrm>
        </p:spPr>
        <p:txBody>
          <a:bodyPr>
            <a:normAutofit/>
          </a:bodyPr>
          <a:lstStyle/>
          <a:p>
            <a:pPr lvl="0">
              <a:buClr>
                <a:srgbClr val="B31166"/>
              </a:buClr>
            </a:pPr>
            <a:r>
              <a:rPr lang="ru-RU" sz="28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lnSpc>
                <a:spcPct val="120000"/>
              </a:lnSpc>
              <a:buClr>
                <a:srgbClr val="B31166"/>
              </a:buClr>
            </a:pPr>
            <a:r>
              <a:rPr lang="ru-RU" sz="2800" b="1" dirty="0" smtClean="0">
                <a:solidFill>
                  <a:prstClr val="black"/>
                </a:solidFill>
              </a:rPr>
              <a:t>пятница 13.30-14.10 </a:t>
            </a:r>
            <a:r>
              <a:rPr lang="ru-RU" sz="2800" dirty="0" smtClean="0">
                <a:solidFill>
                  <a:prstClr val="black"/>
                </a:solidFill>
              </a:rPr>
              <a:t>(</a:t>
            </a:r>
            <a:r>
              <a:rPr lang="ru-RU" sz="2800" dirty="0">
                <a:solidFill>
                  <a:prstClr val="black"/>
                </a:solidFill>
              </a:rPr>
              <a:t>7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800" dirty="0">
                <a:solidFill>
                  <a:prstClr val="black"/>
                </a:solidFill>
              </a:rPr>
              <a:t>урок</a:t>
            </a:r>
            <a:r>
              <a:rPr lang="ru-RU" sz="2800" dirty="0" smtClean="0">
                <a:solidFill>
                  <a:prstClr val="black"/>
                </a:solidFill>
              </a:rPr>
              <a:t>)</a:t>
            </a:r>
            <a:endParaRPr lang="ru-RU" sz="2800" u="sng" dirty="0" smtClean="0">
              <a:solidFill>
                <a:prstClr val="black"/>
              </a:solidFill>
            </a:endParaRP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2800" u="sng" dirty="0" smtClean="0">
                <a:solidFill>
                  <a:prstClr val="black"/>
                </a:solidFill>
              </a:rPr>
              <a:t>Ведёт: </a:t>
            </a:r>
            <a:r>
              <a:rPr lang="ru-RU" sz="2800" dirty="0" smtClean="0">
                <a:solidFill>
                  <a:prstClr val="black"/>
                </a:solidFill>
              </a:rPr>
              <a:t>Сухарев Лев Андреевич </a:t>
            </a:r>
            <a:r>
              <a:rPr lang="ru-RU" sz="2800" dirty="0" smtClean="0">
                <a:solidFill>
                  <a:schemeClr val="tx1"/>
                </a:solidFill>
              </a:rPr>
              <a:t>(учитель технологии), каб.106</a:t>
            </a:r>
            <a:endParaRPr lang="ru-RU" sz="2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608622" y="3122076"/>
            <a:ext cx="5271457" cy="3082781"/>
          </a:xfrm>
        </p:spPr>
        <p:txBody>
          <a:bodyPr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Стоимость: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(4 занятия в месяц)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Наполняемость группы: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10-12 чел.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125" y="656694"/>
            <a:ext cx="3874947" cy="246538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32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83771"/>
            <a:ext cx="9601196" cy="198555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Перерасчеты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пропущенные занятия только при предъявлении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справки</a:t>
            </a:r>
            <a: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833" y="4169033"/>
            <a:ext cx="10450287" cy="475055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Дети участников СВО посещают занятия бесплатно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1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366</TotalTime>
  <Words>321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Платные образовательные услуги в МАОУ «Лицей №159»  в 2026-2027 учебном году куратор:  Черепанова Лариса Владиславовна</vt:lpstr>
      <vt:lpstr> Плюсы платных образовательных дополнительных  услуг в школе: </vt:lpstr>
      <vt:lpstr>Направления:</vt:lpstr>
      <vt:lpstr>Презентация PowerPoint</vt:lpstr>
      <vt:lpstr>Основы программирования в «SCRATCH»</vt:lpstr>
      <vt:lpstr>Основы программирования в «SCRATCH»</vt:lpstr>
      <vt:lpstr>Мягкая игрушка</vt:lpstr>
      <vt:lpstr>Резьба по дереву</vt:lpstr>
      <vt:lpstr> ВНИМАНИЕ!  Перерасчеты за пропущенные занятия только при предъявлении медицинской справки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Платные образовательные услуги в лицее  МАОУ №159 в 2024-2025 уч. году  куратор: Черепанова Лариса Владиславовна</dc:title>
  <dc:creator>laris</dc:creator>
  <cp:lastModifiedBy>laris</cp:lastModifiedBy>
  <cp:revision>58</cp:revision>
  <dcterms:created xsi:type="dcterms:W3CDTF">2024-09-02T06:18:00Z</dcterms:created>
  <dcterms:modified xsi:type="dcterms:W3CDTF">2026-09-04T04:59:07Z</dcterms:modified>
</cp:coreProperties>
</file>