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2" r:id="rId1"/>
  </p:sldMasterIdLst>
  <p:sldIdLst>
    <p:sldId id="256" r:id="rId2"/>
    <p:sldId id="268" r:id="rId3"/>
    <p:sldId id="262" r:id="rId4"/>
    <p:sldId id="261" r:id="rId5"/>
    <p:sldId id="263" r:id="rId6"/>
    <p:sldId id="276" r:id="rId7"/>
    <p:sldId id="270" r:id="rId8"/>
    <p:sldId id="277" r:id="rId9"/>
    <p:sldId id="271" r:id="rId10"/>
    <p:sldId id="272" r:id="rId11"/>
    <p:sldId id="274" r:id="rId12"/>
    <p:sldId id="27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5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ris" initials="l" lastIdx="1" clrIdx="0">
    <p:extLst>
      <p:ext uri="{19B8F6BF-5375-455C-9EA6-DF929625EA0E}">
        <p15:presenceInfo xmlns:p15="http://schemas.microsoft.com/office/powerpoint/2012/main" xmlns="" userId="32756f6d361133f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03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4660"/>
  </p:normalViewPr>
  <p:slideViewPr>
    <p:cSldViewPr snapToGrid="0" showGuides="1">
      <p:cViewPr>
        <p:scale>
          <a:sx n="81" d="100"/>
          <a:sy n="81" d="100"/>
        </p:scale>
        <p:origin x="-288" y="-72"/>
      </p:cViewPr>
      <p:guideLst>
        <p:guide orient="horz" pos="2205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923F103-BC34-4FE4-A40E-EDDEECFDA5D0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57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13377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98297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98709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87388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7012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75427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433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276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6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2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2" y="3179765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4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9/9/2026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496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205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239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978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167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095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72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697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37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accent6">
              <a:lumMod val="60000"/>
              <a:lumOff val="40000"/>
            </a:schemeClr>
          </a:fgClr>
          <a:bgClr>
            <a:schemeClr val="accent3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E451C3-0FF4-47C4-B829-773ADF60F88C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56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99063" y="3722914"/>
            <a:ext cx="7537268" cy="18810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/>
              <a:t>Платные </a:t>
            </a:r>
            <a:r>
              <a:rPr lang="ru-RU" sz="4800" dirty="0"/>
              <a:t>образовательные услуги в </a:t>
            </a:r>
            <a:r>
              <a:rPr lang="ru-RU" sz="4800" dirty="0">
                <a:solidFill>
                  <a:schemeClr val="tx1"/>
                </a:solidFill>
              </a:rPr>
              <a:t>МАОУ </a:t>
            </a:r>
            <a:r>
              <a:rPr lang="ru-RU" sz="4800" dirty="0" smtClean="0">
                <a:solidFill>
                  <a:schemeClr val="tx1"/>
                </a:solidFill>
              </a:rPr>
              <a:t>«Лицей </a:t>
            </a:r>
            <a:r>
              <a:rPr lang="ru-RU" sz="4800" dirty="0">
                <a:solidFill>
                  <a:schemeClr val="tx1"/>
                </a:solidFill>
              </a:rPr>
              <a:t>№</a:t>
            </a:r>
            <a:r>
              <a:rPr lang="ru-RU" sz="4800" dirty="0" smtClean="0">
                <a:solidFill>
                  <a:schemeClr val="tx1"/>
                </a:solidFill>
              </a:rPr>
              <a:t>159» 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>в </a:t>
            </a:r>
            <a:r>
              <a:rPr lang="ru-RU" sz="4800" dirty="0" smtClean="0"/>
              <a:t>2026-2027 учебном году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>
                <a:solidFill>
                  <a:schemeClr val="tx1"/>
                </a:solidFill>
              </a:rPr>
              <a:t>куратор: 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>Черепанова Лариса Владиславовна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2" y="4732020"/>
            <a:ext cx="2176857" cy="197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42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4503" y="-41592"/>
            <a:ext cx="12514217" cy="566907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Основы программирования в  «</a:t>
            </a:r>
            <a:r>
              <a:rPr lang="en-US" sz="4400" b="1" dirty="0" smtClean="0"/>
              <a:t>SCRATCH</a:t>
            </a:r>
            <a:r>
              <a:rPr lang="ru-RU" sz="4400" b="1" dirty="0" smtClean="0"/>
              <a:t>»</a:t>
            </a:r>
            <a:endParaRPr lang="ru-RU" sz="44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645927" y="693953"/>
            <a:ext cx="9248503" cy="497986"/>
          </a:xfrm>
        </p:spPr>
        <p:txBody>
          <a:bodyPr anchor="b"/>
          <a:lstStyle/>
          <a:p>
            <a:pPr lvl="0">
              <a:buClr>
                <a:srgbClr val="B31166"/>
              </a:buClr>
            </a:pPr>
            <a:r>
              <a:rPr lang="ru-RU" sz="3600" b="1" dirty="0" smtClean="0">
                <a:solidFill>
                  <a:srgbClr val="B31166">
                    <a:lumMod val="75000"/>
                  </a:srgbClr>
                </a:solidFill>
              </a:rPr>
              <a:t>Второй год обучения. </a:t>
            </a:r>
            <a:r>
              <a:rPr lang="ru-RU" sz="3600" b="1" dirty="0">
                <a:solidFill>
                  <a:srgbClr val="FF0000"/>
                </a:solidFill>
              </a:rPr>
              <a:t>Д</a:t>
            </a:r>
            <a:r>
              <a:rPr lang="ru-RU" sz="3600" b="1" dirty="0" smtClean="0">
                <a:solidFill>
                  <a:srgbClr val="FF0000"/>
                </a:solidFill>
              </a:rPr>
              <a:t>ля 4 и 5 классов</a:t>
            </a:r>
            <a:r>
              <a:rPr lang="ru-RU" sz="3200" b="1" dirty="0" smtClean="0">
                <a:solidFill>
                  <a:srgbClr val="B31166">
                    <a:lumMod val="75000"/>
                  </a:srgbClr>
                </a:solidFill>
              </a:rPr>
              <a:t>.</a:t>
            </a:r>
            <a:endParaRPr lang="ru-RU" sz="3200" b="1" dirty="0">
              <a:solidFill>
                <a:srgbClr val="B31166">
                  <a:lumMod val="75000"/>
                </a:srgb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650376" y="1936161"/>
            <a:ext cx="5502229" cy="2884034"/>
          </a:xfrm>
        </p:spPr>
        <p:txBody>
          <a:bodyPr>
            <a:normAutofit fontScale="40000" lnSpcReduction="20000"/>
          </a:bodyPr>
          <a:lstStyle/>
          <a:p>
            <a:pPr lvl="0">
              <a:buClr>
                <a:srgbClr val="B31166"/>
              </a:buClr>
            </a:pPr>
            <a:r>
              <a:rPr lang="ru-RU" sz="6500" b="1" dirty="0" smtClean="0">
                <a:solidFill>
                  <a:prstClr val="black"/>
                </a:solidFill>
              </a:rPr>
              <a:t>1 раз в неделю</a:t>
            </a:r>
          </a:p>
          <a:p>
            <a:pPr lvl="0">
              <a:lnSpc>
                <a:spcPct val="120000"/>
              </a:lnSpc>
              <a:buClr>
                <a:srgbClr val="B31166"/>
              </a:buClr>
            </a:pPr>
            <a:r>
              <a:rPr lang="ru-RU" sz="6500" b="1" dirty="0" smtClean="0">
                <a:solidFill>
                  <a:prstClr val="black"/>
                </a:solidFill>
              </a:rPr>
              <a:t>Четверг  </a:t>
            </a:r>
            <a:r>
              <a:rPr lang="ru-RU" sz="6500" b="1" dirty="0" smtClean="0">
                <a:solidFill>
                  <a:schemeClr val="tx1"/>
                </a:solidFill>
              </a:rPr>
              <a:t>13.30-14.10</a:t>
            </a:r>
            <a:r>
              <a:rPr lang="ru-RU" sz="6500" b="1" dirty="0" smtClean="0">
                <a:solidFill>
                  <a:prstClr val="black"/>
                </a:solidFill>
              </a:rPr>
              <a:t> </a:t>
            </a:r>
            <a:r>
              <a:rPr lang="ru-RU" sz="5800" dirty="0" smtClean="0">
                <a:solidFill>
                  <a:prstClr val="black"/>
                </a:solidFill>
              </a:rPr>
              <a:t>(</a:t>
            </a:r>
            <a:r>
              <a:rPr lang="ru-RU" sz="5800" dirty="0">
                <a:solidFill>
                  <a:prstClr val="black"/>
                </a:solidFill>
              </a:rPr>
              <a:t>7</a:t>
            </a:r>
            <a:r>
              <a:rPr lang="ru-RU" sz="5800" dirty="0" smtClean="0">
                <a:solidFill>
                  <a:prstClr val="black"/>
                </a:solidFill>
              </a:rPr>
              <a:t> </a:t>
            </a:r>
            <a:r>
              <a:rPr lang="ru-RU" sz="5800" dirty="0">
                <a:solidFill>
                  <a:prstClr val="black"/>
                </a:solidFill>
              </a:rPr>
              <a:t>урок</a:t>
            </a:r>
            <a:r>
              <a:rPr lang="ru-RU" sz="6500" dirty="0" smtClean="0">
                <a:solidFill>
                  <a:prstClr val="black"/>
                </a:solidFill>
              </a:rPr>
              <a:t>)</a:t>
            </a:r>
          </a:p>
          <a:p>
            <a:pPr lvl="0">
              <a:lnSpc>
                <a:spcPct val="120000"/>
              </a:lnSpc>
              <a:buClr>
                <a:srgbClr val="B31166"/>
              </a:buClr>
            </a:pPr>
            <a:endParaRPr lang="ru-RU" sz="6500" dirty="0" smtClean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  <a:buClr>
                <a:srgbClr val="AB946B"/>
              </a:buClr>
            </a:pPr>
            <a:endParaRPr lang="ru-RU" sz="6500" u="sng" dirty="0" smtClean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6500" u="sng" dirty="0" smtClean="0">
                <a:solidFill>
                  <a:prstClr val="black"/>
                </a:solidFill>
              </a:rPr>
              <a:t>Ведёт: </a:t>
            </a:r>
            <a:r>
              <a:rPr lang="ru-RU" sz="6500" dirty="0" smtClean="0">
                <a:solidFill>
                  <a:prstClr val="black"/>
                </a:solidFill>
              </a:rPr>
              <a:t>Гусева </a:t>
            </a:r>
            <a:r>
              <a:rPr lang="ru-RU" sz="5800" dirty="0" smtClean="0">
                <a:solidFill>
                  <a:prstClr val="black"/>
                </a:solidFill>
              </a:rPr>
              <a:t>Мария Александровна </a:t>
            </a:r>
            <a:r>
              <a:rPr lang="ru-RU" sz="4400" dirty="0" smtClean="0">
                <a:solidFill>
                  <a:schemeClr val="tx1"/>
                </a:solidFill>
              </a:rPr>
              <a:t>(</a:t>
            </a:r>
            <a:r>
              <a:rPr lang="ru-RU" sz="4400" dirty="0">
                <a:solidFill>
                  <a:schemeClr val="tx1"/>
                </a:solidFill>
              </a:rPr>
              <a:t>учитель информатики</a:t>
            </a:r>
            <a:r>
              <a:rPr lang="ru-RU" sz="4400" dirty="0" smtClean="0">
                <a:solidFill>
                  <a:schemeClr val="tx1"/>
                </a:solidFill>
              </a:rPr>
              <a:t>), </a:t>
            </a:r>
            <a:r>
              <a:rPr lang="ru-RU" sz="5800" dirty="0" smtClean="0">
                <a:solidFill>
                  <a:schemeClr val="tx1"/>
                </a:solidFill>
              </a:rPr>
              <a:t>каб.302</a:t>
            </a:r>
            <a:endParaRPr lang="ru-RU" sz="5800" dirty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650375" y="1128807"/>
            <a:ext cx="2931816" cy="646584"/>
          </a:xfrm>
        </p:spPr>
        <p:txBody>
          <a:bodyPr/>
          <a:lstStyle/>
          <a:p>
            <a:pPr lvl="0">
              <a:buClr>
                <a:srgbClr val="B31166"/>
              </a:buClr>
            </a:pPr>
            <a:r>
              <a:rPr lang="ru-RU" sz="3600" u="sng" dirty="0" smtClean="0">
                <a:solidFill>
                  <a:schemeClr val="tx1"/>
                </a:solidFill>
              </a:rPr>
              <a:t>Расписание: </a:t>
            </a:r>
            <a:endParaRPr lang="ru-RU" sz="3600" u="sng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6676710" y="2965323"/>
            <a:ext cx="5271457" cy="3454859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  <a:buFont typeface="Arial"/>
              <a:buChar char="•"/>
            </a:pPr>
            <a:r>
              <a:rPr lang="ru-RU" sz="3600" u="sng" dirty="0">
                <a:solidFill>
                  <a:prstClr val="black">
                    <a:lumMod val="85000"/>
                    <a:lumOff val="15000"/>
                  </a:prstClr>
                </a:solidFill>
              </a:rPr>
              <a:t>Стоимость: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400 руб./</a:t>
            </a: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занятие       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(4 занятия в месяц)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u="sng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Наполняемость группы: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10-15 чел.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485" y="1188445"/>
            <a:ext cx="3359921" cy="191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2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4503" y="-41592"/>
            <a:ext cx="12514217" cy="566907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Мягкая игрушка</a:t>
            </a:r>
            <a:endParaRPr lang="ru-RU" sz="44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529934" y="587150"/>
            <a:ext cx="4734696" cy="683475"/>
          </a:xfrm>
        </p:spPr>
        <p:txBody>
          <a:bodyPr anchor="b"/>
          <a:lstStyle/>
          <a:p>
            <a:pPr lvl="0">
              <a:buClr>
                <a:srgbClr val="B31166"/>
              </a:buClr>
            </a:pPr>
            <a:r>
              <a:rPr lang="ru-RU" sz="3600" b="1" dirty="0" smtClean="0">
                <a:solidFill>
                  <a:srgbClr val="B31166">
                    <a:lumMod val="75000"/>
                  </a:srgbClr>
                </a:solidFill>
              </a:rPr>
              <a:t> </a:t>
            </a:r>
            <a:r>
              <a:rPr lang="ru-RU" sz="4000" b="1" dirty="0">
                <a:solidFill>
                  <a:srgbClr val="FF0000"/>
                </a:solidFill>
              </a:rPr>
              <a:t>Д</a:t>
            </a:r>
            <a:r>
              <a:rPr lang="ru-RU" sz="4000" b="1" dirty="0" smtClean="0">
                <a:solidFill>
                  <a:srgbClr val="FF0000"/>
                </a:solidFill>
              </a:rPr>
              <a:t>ля 3, 4 и 5 классов</a:t>
            </a:r>
            <a:endParaRPr lang="ru-RU" sz="4000" b="1" dirty="0">
              <a:solidFill>
                <a:srgbClr val="B31166">
                  <a:lumMod val="75000"/>
                </a:srgb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598118" y="2087670"/>
            <a:ext cx="5736184" cy="2889280"/>
          </a:xfrm>
        </p:spPr>
        <p:txBody>
          <a:bodyPr>
            <a:normAutofit fontScale="47500" lnSpcReduction="20000"/>
          </a:bodyPr>
          <a:lstStyle/>
          <a:p>
            <a:pPr lvl="0">
              <a:buClr>
                <a:srgbClr val="B31166"/>
              </a:buClr>
            </a:pPr>
            <a:r>
              <a:rPr lang="ru-RU" sz="6500" b="1" dirty="0" smtClean="0">
                <a:solidFill>
                  <a:prstClr val="black"/>
                </a:solidFill>
              </a:rPr>
              <a:t>1 раз в неделю</a:t>
            </a:r>
          </a:p>
          <a:p>
            <a:pPr lvl="0">
              <a:lnSpc>
                <a:spcPct val="120000"/>
              </a:lnSpc>
              <a:buClr>
                <a:srgbClr val="B31166"/>
              </a:buClr>
            </a:pPr>
            <a:r>
              <a:rPr lang="ru-RU" sz="6500" b="1" dirty="0" smtClean="0">
                <a:solidFill>
                  <a:prstClr val="black"/>
                </a:solidFill>
              </a:rPr>
              <a:t>пятница 13.30-14.10 </a:t>
            </a:r>
            <a:r>
              <a:rPr lang="ru-RU" sz="5800" dirty="0" smtClean="0">
                <a:solidFill>
                  <a:prstClr val="black"/>
                </a:solidFill>
              </a:rPr>
              <a:t>(</a:t>
            </a:r>
            <a:r>
              <a:rPr lang="ru-RU" sz="5800" dirty="0">
                <a:solidFill>
                  <a:prstClr val="black"/>
                </a:solidFill>
              </a:rPr>
              <a:t>7</a:t>
            </a:r>
            <a:r>
              <a:rPr lang="ru-RU" sz="5800" dirty="0" smtClean="0">
                <a:solidFill>
                  <a:prstClr val="black"/>
                </a:solidFill>
              </a:rPr>
              <a:t> </a:t>
            </a:r>
            <a:r>
              <a:rPr lang="ru-RU" sz="5800" dirty="0">
                <a:solidFill>
                  <a:prstClr val="black"/>
                </a:solidFill>
              </a:rPr>
              <a:t>урок</a:t>
            </a:r>
            <a:r>
              <a:rPr lang="ru-RU" sz="6500" dirty="0" smtClean="0">
                <a:solidFill>
                  <a:prstClr val="black"/>
                </a:solidFill>
              </a:rPr>
              <a:t>)</a:t>
            </a:r>
          </a:p>
          <a:p>
            <a:pPr lvl="0">
              <a:spcBef>
                <a:spcPts val="0"/>
              </a:spcBef>
              <a:buClr>
                <a:srgbClr val="AB946B"/>
              </a:buClr>
            </a:pPr>
            <a:endParaRPr lang="ru-RU" sz="6500" u="sng" dirty="0" smtClean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6500" u="sng" dirty="0" smtClean="0">
                <a:solidFill>
                  <a:prstClr val="black"/>
                </a:solidFill>
              </a:rPr>
              <a:t>Ведёт:  </a:t>
            </a:r>
            <a:r>
              <a:rPr lang="ru-RU" sz="6500" dirty="0" err="1" smtClean="0">
                <a:solidFill>
                  <a:prstClr val="black"/>
                </a:solidFill>
              </a:rPr>
              <a:t>Тарханеева</a:t>
            </a:r>
            <a:r>
              <a:rPr lang="ru-RU" sz="6500" dirty="0" smtClean="0">
                <a:solidFill>
                  <a:prstClr val="black"/>
                </a:solidFill>
              </a:rPr>
              <a:t> Любовь Юрьевна</a:t>
            </a:r>
            <a:r>
              <a:rPr lang="ru-RU" sz="5800" dirty="0" smtClean="0">
                <a:solidFill>
                  <a:prstClr val="black"/>
                </a:solidFill>
              </a:rPr>
              <a:t> </a:t>
            </a:r>
            <a:r>
              <a:rPr lang="ru-RU" sz="4400" dirty="0" smtClean="0">
                <a:solidFill>
                  <a:schemeClr val="tx1"/>
                </a:solidFill>
              </a:rPr>
              <a:t>(учитель технологии), </a:t>
            </a:r>
            <a:r>
              <a:rPr lang="ru-RU" sz="5800" dirty="0" smtClean="0">
                <a:solidFill>
                  <a:schemeClr val="tx1"/>
                </a:solidFill>
              </a:rPr>
              <a:t>каб.110</a:t>
            </a:r>
            <a:endParaRPr lang="ru-RU" sz="5800" dirty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598118" y="1597019"/>
            <a:ext cx="2931816" cy="490650"/>
          </a:xfrm>
        </p:spPr>
        <p:txBody>
          <a:bodyPr/>
          <a:lstStyle/>
          <a:p>
            <a:pPr lvl="0">
              <a:buClr>
                <a:srgbClr val="B31166"/>
              </a:buClr>
            </a:pPr>
            <a:r>
              <a:rPr lang="ru-RU" sz="3600" u="sng" dirty="0" smtClean="0">
                <a:solidFill>
                  <a:schemeClr val="tx1"/>
                </a:solidFill>
              </a:rPr>
              <a:t>Расписание: </a:t>
            </a:r>
            <a:endParaRPr lang="ru-RU" sz="3600" u="sng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6495800" y="3428999"/>
            <a:ext cx="4714101" cy="3095843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  <a:buFont typeface="Arial"/>
              <a:buChar char="•"/>
            </a:pPr>
            <a:r>
              <a:rPr lang="ru-RU" sz="3600" u="sng" dirty="0">
                <a:solidFill>
                  <a:prstClr val="black">
                    <a:lumMod val="85000"/>
                    <a:lumOff val="15000"/>
                  </a:prstClr>
                </a:solidFill>
              </a:rPr>
              <a:t>Стоимость: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400 руб./</a:t>
            </a: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занятие       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(4 занятия в месяц)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u="sng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Наполняемость группы: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10-12 чел.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557" y="1258483"/>
            <a:ext cx="3810231" cy="217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83771"/>
            <a:ext cx="9601196" cy="198555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Перерасчеты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пропущенные занятия только при предъявлении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медицинской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справки</a:t>
            </a: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761" y="4169033"/>
            <a:ext cx="11469188" cy="475055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Дети участников СВО посещают занятия бесплатно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61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accent6">
              <a:lumMod val="60000"/>
              <a:lumOff val="40000"/>
            </a:schemeClr>
          </a:fgClr>
          <a:bgClr>
            <a:schemeClr val="accent3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718457"/>
            <a:ext cx="10541725" cy="936172"/>
          </a:xfrm>
        </p:spPr>
        <p:txBody>
          <a:bodyPr>
            <a:normAutofit fontScale="90000"/>
          </a:bodyPr>
          <a:lstStyle/>
          <a:p>
            <a:pPr marL="342900" indent="-342900" algn="ctr">
              <a:spcBef>
                <a:spcPts val="1000"/>
              </a:spcBef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Плюсы платных образовательных дополнительных </a:t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 в школе:</a:t>
            </a:r>
            <a:r>
              <a:rPr lang="ru-RU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520" y="2368368"/>
            <a:ext cx="10633166" cy="3692798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Стоимость ниже, чем у репетиторов и частных педагогов;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Экономия времени учащихся и родителей,  все занятия проходят в рамках школы;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Гарантия квалификации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педагога 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безопасная среда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 регламентирована и контролируется администрацией школы 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Управлением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 района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39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2354" y="497315"/>
            <a:ext cx="6087292" cy="706964"/>
          </a:xfrm>
        </p:spPr>
        <p:txBody>
          <a:bodyPr>
            <a:normAutofit fontScale="90000"/>
          </a:bodyPr>
          <a:lstStyle/>
          <a:p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Направления: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63679" y="1676963"/>
            <a:ext cx="3141879" cy="431075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Каллиграфия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63679" y="3011799"/>
            <a:ext cx="5368834" cy="664040"/>
          </a:xfrm>
        </p:spPr>
        <p:txBody>
          <a:bodyPr/>
          <a:lstStyle/>
          <a:p>
            <a:r>
              <a:rPr lang="ru-RU" sz="3200" b="1" dirty="0"/>
              <a:t> </a:t>
            </a:r>
            <a:r>
              <a:rPr lang="ru-RU" sz="3600" b="1" dirty="0" smtClean="0">
                <a:solidFill>
                  <a:srgbClr val="00B0F0"/>
                </a:solidFill>
              </a:rPr>
              <a:t>ИКТ для начинающих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33486" y="2045985"/>
            <a:ext cx="46249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Мастер Презентаций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34618" y="4307568"/>
            <a:ext cx="6344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Основы программирования в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среде </a:t>
            </a:r>
            <a:r>
              <a:rPr lang="en-US" sz="3600" b="1" dirty="0" smtClean="0">
                <a:solidFill>
                  <a:srgbClr val="C00000"/>
                </a:solidFill>
              </a:rPr>
              <a:t>SCRATCH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27154" y="3164507"/>
            <a:ext cx="40078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Мягкая игрушка</a:t>
            </a:r>
            <a:endParaRPr lang="ru-RU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3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9864" y="0"/>
            <a:ext cx="5688823" cy="587829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КАЛЛИГРАФИЯ</a:t>
            </a:r>
            <a:endParaRPr lang="ru-RU" sz="4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8058" y="1645920"/>
            <a:ext cx="5656217" cy="49282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u="sng" dirty="0" smtClean="0">
                <a:solidFill>
                  <a:schemeClr val="tx1"/>
                </a:solidFill>
              </a:rPr>
              <a:t>Расписание:</a:t>
            </a:r>
            <a:r>
              <a:rPr lang="ru-RU" sz="3600" dirty="0" smtClean="0">
                <a:solidFill>
                  <a:schemeClr val="tx1"/>
                </a:solidFill>
              </a:rPr>
              <a:t>  </a:t>
            </a:r>
            <a:r>
              <a:rPr lang="ru-RU" sz="3600" b="1" dirty="0" smtClean="0">
                <a:solidFill>
                  <a:schemeClr val="tx1"/>
                </a:solidFill>
              </a:rPr>
              <a:t>1 </a:t>
            </a:r>
            <a:r>
              <a:rPr lang="ru-RU" sz="3600" b="1" dirty="0">
                <a:solidFill>
                  <a:schemeClr val="tx1"/>
                </a:solidFill>
              </a:rPr>
              <a:t>раз в </a:t>
            </a:r>
            <a:r>
              <a:rPr lang="ru-RU" sz="3600" b="1" dirty="0" smtClean="0">
                <a:solidFill>
                  <a:schemeClr val="tx1"/>
                </a:solidFill>
              </a:rPr>
              <a:t>неделю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Вторник 12.35-13.15</a:t>
            </a:r>
          </a:p>
          <a:p>
            <a:pPr marL="0" indent="0">
              <a:buNone/>
            </a:pPr>
            <a:r>
              <a:rPr lang="ru-RU" sz="3600" u="sng" dirty="0" smtClean="0">
                <a:solidFill>
                  <a:schemeClr val="tx1"/>
                </a:solidFill>
              </a:rPr>
              <a:t>Ведет: </a:t>
            </a:r>
            <a:r>
              <a:rPr lang="ru-RU" sz="3600" dirty="0" err="1" smtClean="0">
                <a:solidFill>
                  <a:schemeClr val="tx1"/>
                </a:solidFill>
              </a:rPr>
              <a:t>Фарносова</a:t>
            </a:r>
            <a:r>
              <a:rPr lang="ru-RU" sz="3600" dirty="0" smtClean="0">
                <a:solidFill>
                  <a:schemeClr val="tx1"/>
                </a:solidFill>
              </a:rPr>
              <a:t> Жанна Терентьевна, </a:t>
            </a:r>
            <a:r>
              <a:rPr lang="ru-RU" sz="2800" dirty="0" smtClean="0">
                <a:solidFill>
                  <a:schemeClr val="tx1"/>
                </a:solidFill>
              </a:rPr>
              <a:t>учитель начальных классов </a:t>
            </a:r>
            <a:r>
              <a:rPr lang="ru-RU" sz="3600" dirty="0" smtClean="0">
                <a:solidFill>
                  <a:schemeClr val="tx1"/>
                </a:solidFill>
              </a:rPr>
              <a:t>(</a:t>
            </a:r>
            <a:r>
              <a:rPr lang="ru-RU" sz="3600" dirty="0" err="1" smtClean="0">
                <a:solidFill>
                  <a:schemeClr val="tx1"/>
                </a:solidFill>
              </a:rPr>
              <a:t>каб</a:t>
            </a:r>
            <a:r>
              <a:rPr lang="ru-RU" sz="3600" dirty="0" smtClean="0">
                <a:solidFill>
                  <a:schemeClr val="tx1"/>
                </a:solidFill>
              </a:rPr>
              <a:t>. 105)</a:t>
            </a:r>
          </a:p>
          <a:p>
            <a:pPr marL="0" indent="0">
              <a:buNone/>
            </a:pPr>
            <a:endParaRPr lang="ru-RU" sz="3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3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3200" dirty="0">
              <a:solidFill>
                <a:schemeClr val="tx1"/>
              </a:solidFill>
            </a:endParaRPr>
          </a:p>
          <a:p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778725" y="600892"/>
            <a:ext cx="8634549" cy="576262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buClr>
                <a:srgbClr val="AB946B"/>
              </a:buClr>
            </a:pPr>
            <a:endParaRPr lang="ru-RU" sz="3400" b="1" dirty="0">
              <a:solidFill>
                <a:srgbClr val="C04F32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Первый год </a:t>
            </a:r>
            <a:r>
              <a:rPr lang="ru-RU" b="1" dirty="0" smtClean="0">
                <a:solidFill>
                  <a:schemeClr val="tx1"/>
                </a:solidFill>
              </a:rPr>
              <a:t>обучения</a:t>
            </a:r>
            <a:r>
              <a:rPr lang="ru-RU" sz="3400" b="1" dirty="0" smtClean="0">
                <a:solidFill>
                  <a:schemeClr val="tx1"/>
                </a:solidFill>
              </a:rPr>
              <a:t>. </a:t>
            </a:r>
            <a:r>
              <a:rPr lang="ru-RU" sz="3200" b="1" dirty="0" smtClean="0">
                <a:solidFill>
                  <a:srgbClr val="FF0000"/>
                </a:solidFill>
              </a:rPr>
              <a:t>Для 1, 2</a:t>
            </a:r>
            <a:r>
              <a:rPr lang="ru-RU" sz="3200" b="1" dirty="0">
                <a:solidFill>
                  <a:srgbClr val="FF0000"/>
                </a:solidFill>
              </a:rPr>
              <a:t>, 3, 4 </a:t>
            </a:r>
            <a:r>
              <a:rPr lang="ru-RU" sz="3200" b="1" dirty="0" smtClean="0">
                <a:solidFill>
                  <a:srgbClr val="FF0000"/>
                </a:solidFill>
              </a:rPr>
              <a:t>классов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0425" y="3343759"/>
            <a:ext cx="4837254" cy="305965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600" u="sng" dirty="0" smtClean="0"/>
              <a:t>Стоимость: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smtClean="0"/>
              <a:t>400 руб./занятие 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/>
              <a:t>(4 занятия в месяц)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u="sng" dirty="0" smtClean="0"/>
              <a:t>Наполняемость группы: </a:t>
            </a:r>
            <a:r>
              <a:rPr lang="ru-RU" sz="3600" dirty="0" smtClean="0"/>
              <a:t>13-25 чел.   </a:t>
            </a:r>
            <a:endParaRPr lang="ru-RU" sz="3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5929" y="1175658"/>
            <a:ext cx="4447900" cy="2168101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80067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374" y="30272"/>
            <a:ext cx="10646228" cy="421123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«ИКТ </a:t>
            </a:r>
            <a:r>
              <a:rPr lang="ru-RU" sz="4800" b="1" dirty="0"/>
              <a:t>для </a:t>
            </a:r>
            <a:r>
              <a:rPr lang="ru-RU" sz="4800" b="1" dirty="0" smtClean="0"/>
              <a:t>начинающих»</a:t>
            </a:r>
            <a:endParaRPr lang="ru-RU" sz="48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892436" y="598692"/>
            <a:ext cx="8334103" cy="576262"/>
          </a:xfrm>
        </p:spPr>
        <p:txBody>
          <a:bodyPr anchor="b"/>
          <a:lstStyle/>
          <a:p>
            <a:pPr lvl="0">
              <a:buClr>
                <a:srgbClr val="B31166"/>
              </a:buClr>
            </a:pPr>
            <a:r>
              <a:rPr lang="ru-RU" sz="3200" b="1" dirty="0" smtClean="0">
                <a:solidFill>
                  <a:srgbClr val="B31166">
                    <a:lumMod val="75000"/>
                  </a:srgbClr>
                </a:solidFill>
              </a:rPr>
              <a:t>Первый год  обучения. </a:t>
            </a:r>
            <a:r>
              <a:rPr lang="ru-RU" sz="3600" b="1" dirty="0" smtClean="0">
                <a:solidFill>
                  <a:srgbClr val="FF0000"/>
                </a:solidFill>
              </a:rPr>
              <a:t>Для 2 и 3 классов.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598117" y="1914730"/>
            <a:ext cx="5345483" cy="2918528"/>
          </a:xfrm>
        </p:spPr>
        <p:txBody>
          <a:bodyPr>
            <a:normAutofit fontScale="55000" lnSpcReduction="20000"/>
          </a:bodyPr>
          <a:lstStyle/>
          <a:p>
            <a:pPr lvl="0">
              <a:buClr>
                <a:srgbClr val="B31166"/>
              </a:buClr>
            </a:pPr>
            <a:r>
              <a:rPr lang="ru-RU" sz="6500" b="1" dirty="0" smtClean="0">
                <a:solidFill>
                  <a:prstClr val="black"/>
                </a:solidFill>
              </a:rPr>
              <a:t>1 раз в неделю</a:t>
            </a:r>
          </a:p>
          <a:p>
            <a:pPr lvl="0">
              <a:buClr>
                <a:srgbClr val="B31166"/>
              </a:buClr>
            </a:pPr>
            <a:r>
              <a:rPr lang="ru-RU" sz="6500" b="1" dirty="0" smtClean="0">
                <a:solidFill>
                  <a:prstClr val="black"/>
                </a:solidFill>
              </a:rPr>
              <a:t>Среда  </a:t>
            </a:r>
            <a:r>
              <a:rPr lang="ru-RU" sz="6500" b="1" dirty="0">
                <a:solidFill>
                  <a:prstClr val="black"/>
                </a:solidFill>
              </a:rPr>
              <a:t>12.35-13.15 </a:t>
            </a:r>
            <a:r>
              <a:rPr lang="ru-RU" sz="5800" b="1" dirty="0">
                <a:solidFill>
                  <a:prstClr val="black"/>
                </a:solidFill>
              </a:rPr>
              <a:t>(6 урок</a:t>
            </a:r>
            <a:r>
              <a:rPr lang="ru-RU" sz="5800" b="1" dirty="0" smtClean="0">
                <a:solidFill>
                  <a:prstClr val="black"/>
                </a:solidFill>
              </a:rPr>
              <a:t>)</a:t>
            </a:r>
            <a:endParaRPr lang="ru-RU" sz="6500" u="sng" dirty="0" smtClean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6500" u="sng" dirty="0" smtClean="0">
                <a:solidFill>
                  <a:prstClr val="black"/>
                </a:solidFill>
              </a:rPr>
              <a:t>Ведет: </a:t>
            </a:r>
            <a:r>
              <a:rPr lang="ru-RU" sz="6500" dirty="0">
                <a:solidFill>
                  <a:prstClr val="black"/>
                </a:solidFill>
              </a:rPr>
              <a:t>Середкина Ирина </a:t>
            </a: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6500" dirty="0" smtClean="0">
                <a:solidFill>
                  <a:prstClr val="black"/>
                </a:solidFill>
              </a:rPr>
              <a:t>Олеговна</a:t>
            </a:r>
            <a:r>
              <a:rPr lang="ru-RU" sz="5800" dirty="0" smtClean="0">
                <a:solidFill>
                  <a:prstClr val="black"/>
                </a:solidFill>
              </a:rPr>
              <a:t> </a:t>
            </a:r>
            <a:r>
              <a:rPr lang="ru-RU" sz="4400" dirty="0" smtClean="0">
                <a:solidFill>
                  <a:schemeClr val="tx1"/>
                </a:solidFill>
              </a:rPr>
              <a:t>(</a:t>
            </a:r>
            <a:r>
              <a:rPr lang="ru-RU" sz="4400" dirty="0">
                <a:solidFill>
                  <a:schemeClr val="tx1"/>
                </a:solidFill>
              </a:rPr>
              <a:t>учитель информатики</a:t>
            </a:r>
            <a:r>
              <a:rPr lang="ru-RU" sz="4400" dirty="0" smtClean="0">
                <a:solidFill>
                  <a:schemeClr val="tx1"/>
                </a:solidFill>
              </a:rPr>
              <a:t>)</a:t>
            </a: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5100" dirty="0" err="1" smtClean="0">
                <a:solidFill>
                  <a:schemeClr val="tx1"/>
                </a:solidFill>
              </a:rPr>
              <a:t>Каб</a:t>
            </a:r>
            <a:r>
              <a:rPr lang="ru-RU" sz="5100" dirty="0" smtClean="0">
                <a:solidFill>
                  <a:schemeClr val="tx1"/>
                </a:solidFill>
              </a:rPr>
              <a:t>. 302</a:t>
            </a:r>
            <a:endParaRPr lang="ru-RU" sz="5100" dirty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598117" y="1322251"/>
            <a:ext cx="3449780" cy="557496"/>
          </a:xfrm>
        </p:spPr>
        <p:txBody>
          <a:bodyPr/>
          <a:lstStyle/>
          <a:p>
            <a:pPr lvl="0" algn="ctr">
              <a:buClr>
                <a:srgbClr val="B31166"/>
              </a:buClr>
            </a:pPr>
            <a:r>
              <a:rPr lang="ru-RU" sz="4000" u="sng" dirty="0" smtClean="0">
                <a:solidFill>
                  <a:schemeClr val="tx1"/>
                </a:solidFill>
              </a:rPr>
              <a:t>Расписание: </a:t>
            </a:r>
            <a:endParaRPr lang="ru-RU" sz="4000" u="sng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6492240" y="3205752"/>
            <a:ext cx="5016137" cy="2801983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  <a:buFont typeface="Arial"/>
              <a:buChar char="•"/>
            </a:pPr>
            <a:r>
              <a:rPr lang="ru-RU" sz="3600" u="sng" dirty="0">
                <a:solidFill>
                  <a:prstClr val="black">
                    <a:lumMod val="85000"/>
                    <a:lumOff val="15000"/>
                  </a:prstClr>
                </a:solidFill>
              </a:rPr>
              <a:t>Стоимость: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400 руб./</a:t>
            </a: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занятие       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(4 занятия в месяц)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u="sng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Наполняемость группы: </a:t>
            </a: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10-15 чел.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0" y="1174954"/>
            <a:ext cx="3448594" cy="203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5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374" y="30272"/>
            <a:ext cx="10646228" cy="421123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«ИКТ для начинающих»</a:t>
            </a:r>
            <a:endParaRPr lang="ru-RU" sz="48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207622" y="571865"/>
            <a:ext cx="8334103" cy="576262"/>
          </a:xfrm>
        </p:spPr>
        <p:txBody>
          <a:bodyPr anchor="b"/>
          <a:lstStyle/>
          <a:p>
            <a:pPr lvl="0">
              <a:buClr>
                <a:srgbClr val="B31166"/>
              </a:buClr>
            </a:pPr>
            <a:r>
              <a:rPr lang="ru-RU" sz="3600" b="1" dirty="0" smtClean="0">
                <a:solidFill>
                  <a:srgbClr val="B31166">
                    <a:lumMod val="75000"/>
                  </a:srgbClr>
                </a:solidFill>
              </a:rPr>
              <a:t>Второй  год  обучен</a:t>
            </a:r>
            <a:r>
              <a:rPr lang="ru-RU" sz="3200" b="1" dirty="0" smtClean="0">
                <a:solidFill>
                  <a:srgbClr val="B31166">
                    <a:lumMod val="75000"/>
                  </a:srgbClr>
                </a:solidFill>
              </a:rPr>
              <a:t>ия. </a:t>
            </a:r>
            <a:r>
              <a:rPr lang="ru-RU" sz="3600" b="1" dirty="0" smtClean="0">
                <a:solidFill>
                  <a:srgbClr val="FF0000"/>
                </a:solidFill>
              </a:rPr>
              <a:t>Для 3, 4 классов.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714005" y="1884778"/>
            <a:ext cx="5345483" cy="2948479"/>
          </a:xfrm>
        </p:spPr>
        <p:txBody>
          <a:bodyPr>
            <a:normAutofit fontScale="47500" lnSpcReduction="20000"/>
          </a:bodyPr>
          <a:lstStyle/>
          <a:p>
            <a:pPr lvl="0">
              <a:buClr>
                <a:srgbClr val="B31166"/>
              </a:buClr>
            </a:pPr>
            <a:r>
              <a:rPr lang="ru-RU" sz="6700" b="1" dirty="0" smtClean="0">
                <a:solidFill>
                  <a:prstClr val="black"/>
                </a:solidFill>
              </a:rPr>
              <a:t>1 раз в неделю</a:t>
            </a:r>
          </a:p>
          <a:p>
            <a:pPr lvl="0">
              <a:buClr>
                <a:srgbClr val="B31166"/>
              </a:buClr>
            </a:pPr>
            <a:r>
              <a:rPr lang="ru-RU" sz="6700" b="1" dirty="0" smtClean="0">
                <a:solidFill>
                  <a:prstClr val="black"/>
                </a:solidFill>
              </a:rPr>
              <a:t>Вторник  15.20-16.00 (9 </a:t>
            </a:r>
            <a:r>
              <a:rPr lang="ru-RU" sz="6700" b="1" dirty="0">
                <a:solidFill>
                  <a:prstClr val="black"/>
                </a:solidFill>
              </a:rPr>
              <a:t>урок</a:t>
            </a:r>
            <a:r>
              <a:rPr lang="ru-RU" sz="6700" b="1" dirty="0" smtClean="0">
                <a:solidFill>
                  <a:prstClr val="black"/>
                </a:solidFill>
              </a:rPr>
              <a:t>)</a:t>
            </a:r>
          </a:p>
          <a:p>
            <a:pPr lvl="0">
              <a:spcBef>
                <a:spcPts val="0"/>
              </a:spcBef>
              <a:buClr>
                <a:srgbClr val="AB946B"/>
              </a:buClr>
            </a:pPr>
            <a:endParaRPr lang="ru-RU" sz="6700" u="sng" dirty="0" smtClean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6700" u="sng" dirty="0" smtClean="0">
                <a:solidFill>
                  <a:prstClr val="black"/>
                </a:solidFill>
              </a:rPr>
              <a:t>Ведет: </a:t>
            </a:r>
            <a:r>
              <a:rPr lang="ru-RU" sz="6700" dirty="0" smtClean="0">
                <a:solidFill>
                  <a:prstClr val="black"/>
                </a:solidFill>
              </a:rPr>
              <a:t>Савельева Татьяна Михайловна</a:t>
            </a:r>
            <a:r>
              <a:rPr lang="ru-RU" sz="5800" dirty="0" smtClean="0">
                <a:solidFill>
                  <a:prstClr val="black"/>
                </a:solidFill>
              </a:rPr>
              <a:t> </a:t>
            </a:r>
            <a:r>
              <a:rPr lang="ru-RU" sz="4400" dirty="0" smtClean="0">
                <a:solidFill>
                  <a:schemeClr val="tx1"/>
                </a:solidFill>
              </a:rPr>
              <a:t>(</a:t>
            </a:r>
            <a:r>
              <a:rPr lang="ru-RU" sz="4400" dirty="0">
                <a:solidFill>
                  <a:schemeClr val="tx1"/>
                </a:solidFill>
              </a:rPr>
              <a:t>учитель информатики</a:t>
            </a:r>
            <a:r>
              <a:rPr lang="ru-RU" sz="4400" dirty="0" smtClean="0">
                <a:solidFill>
                  <a:schemeClr val="tx1"/>
                </a:solidFill>
              </a:rPr>
              <a:t>)</a:t>
            </a: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5100" dirty="0" err="1" smtClean="0">
                <a:solidFill>
                  <a:schemeClr val="tx1"/>
                </a:solidFill>
              </a:rPr>
              <a:t>Каб</a:t>
            </a:r>
            <a:r>
              <a:rPr lang="ru-RU" sz="5100" dirty="0" smtClean="0">
                <a:solidFill>
                  <a:schemeClr val="tx1"/>
                </a:solidFill>
              </a:rPr>
              <a:t>. 302</a:t>
            </a:r>
            <a:endParaRPr lang="ru-RU" sz="5100" dirty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482732" y="1327282"/>
            <a:ext cx="3449780" cy="557496"/>
          </a:xfrm>
        </p:spPr>
        <p:txBody>
          <a:bodyPr/>
          <a:lstStyle/>
          <a:p>
            <a:pPr lvl="0" algn="ctr">
              <a:buClr>
                <a:srgbClr val="B31166"/>
              </a:buClr>
            </a:pPr>
            <a:r>
              <a:rPr lang="ru-RU" sz="4000" u="sng" dirty="0" smtClean="0">
                <a:solidFill>
                  <a:schemeClr val="tx1"/>
                </a:solidFill>
              </a:rPr>
              <a:t>Расписание: </a:t>
            </a:r>
            <a:endParaRPr lang="ru-RU" sz="4000" u="sng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6492240" y="3205752"/>
            <a:ext cx="5016137" cy="2801983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  <a:buFont typeface="Arial"/>
              <a:buChar char="•"/>
            </a:pPr>
            <a:r>
              <a:rPr lang="ru-RU" sz="3600" u="sng" dirty="0">
                <a:solidFill>
                  <a:prstClr val="black">
                    <a:lumMod val="85000"/>
                    <a:lumOff val="15000"/>
                  </a:prstClr>
                </a:solidFill>
              </a:rPr>
              <a:t>Стоимость: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400 руб./</a:t>
            </a: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занятие       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(4 занятия в месяц)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u="sng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Наполняемость группы: </a:t>
            </a: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10-15 чел.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6011" y="1148127"/>
            <a:ext cx="3448594" cy="203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10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185" y="10102"/>
            <a:ext cx="11405264" cy="445752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«ИКТ: Мастер </a:t>
            </a:r>
            <a:r>
              <a:rPr lang="ru-RU" sz="4800" b="1" dirty="0"/>
              <a:t>п</a:t>
            </a:r>
            <a:r>
              <a:rPr lang="ru-RU" sz="4800" b="1" dirty="0" smtClean="0"/>
              <a:t>резентаций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444038" y="630804"/>
            <a:ext cx="8784180" cy="576262"/>
          </a:xfrm>
        </p:spPr>
        <p:txBody>
          <a:bodyPr anchor="b"/>
          <a:lstStyle/>
          <a:p>
            <a:pPr lvl="0">
              <a:buClr>
                <a:srgbClr val="B31166"/>
              </a:buClr>
            </a:pPr>
            <a:r>
              <a:rPr lang="ru-RU" sz="3600" b="1" dirty="0" smtClean="0">
                <a:solidFill>
                  <a:schemeClr val="tx1"/>
                </a:solidFill>
              </a:rPr>
              <a:t>Первый год обучения</a:t>
            </a:r>
            <a:r>
              <a:rPr lang="ru-RU" sz="3600" b="1" dirty="0" smtClean="0">
                <a:solidFill>
                  <a:srgbClr val="7030A0"/>
                </a:solidFill>
              </a:rPr>
              <a:t>. </a:t>
            </a:r>
            <a:r>
              <a:rPr lang="ru-RU" sz="3600" b="1" dirty="0" smtClean="0">
                <a:solidFill>
                  <a:srgbClr val="FF0000"/>
                </a:solidFill>
              </a:rPr>
              <a:t>Для 3 и 4 классов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701334" y="1868616"/>
            <a:ext cx="5345483" cy="3016893"/>
          </a:xfrm>
        </p:spPr>
        <p:txBody>
          <a:bodyPr>
            <a:normAutofit fontScale="47500" lnSpcReduction="20000"/>
          </a:bodyPr>
          <a:lstStyle/>
          <a:p>
            <a:pPr lvl="0">
              <a:buClr>
                <a:srgbClr val="B31166"/>
              </a:buClr>
            </a:pPr>
            <a:r>
              <a:rPr lang="ru-RU" sz="6500" b="1" dirty="0" smtClean="0">
                <a:solidFill>
                  <a:prstClr val="black"/>
                </a:solidFill>
              </a:rPr>
              <a:t>1 раз в неделю</a:t>
            </a:r>
          </a:p>
          <a:p>
            <a:pPr lvl="0">
              <a:buClr>
                <a:srgbClr val="B31166"/>
              </a:buClr>
            </a:pPr>
            <a:r>
              <a:rPr lang="ru-RU" sz="6500" b="1" dirty="0" smtClean="0">
                <a:solidFill>
                  <a:prstClr val="black"/>
                </a:solidFill>
              </a:rPr>
              <a:t>Пятница  </a:t>
            </a:r>
            <a:r>
              <a:rPr lang="ru-RU" sz="6500" b="1" dirty="0">
                <a:solidFill>
                  <a:prstClr val="black"/>
                </a:solidFill>
              </a:rPr>
              <a:t>12.35-13.15 </a:t>
            </a:r>
            <a:r>
              <a:rPr lang="ru-RU" sz="5800" b="1" dirty="0">
                <a:solidFill>
                  <a:prstClr val="black"/>
                </a:solidFill>
              </a:rPr>
              <a:t>(6 урок</a:t>
            </a:r>
            <a:r>
              <a:rPr lang="ru-RU" sz="5800" b="1" dirty="0" smtClean="0">
                <a:solidFill>
                  <a:prstClr val="black"/>
                </a:solidFill>
              </a:rPr>
              <a:t>)</a:t>
            </a:r>
          </a:p>
          <a:p>
            <a:pPr lvl="0">
              <a:spcBef>
                <a:spcPts val="0"/>
              </a:spcBef>
              <a:buClr>
                <a:srgbClr val="AB946B"/>
              </a:buClr>
            </a:pPr>
            <a:endParaRPr lang="ru-RU" sz="6500" u="sng" dirty="0" smtClean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6500" u="sng" dirty="0" smtClean="0">
                <a:solidFill>
                  <a:prstClr val="black"/>
                </a:solidFill>
              </a:rPr>
              <a:t>Ведёт: </a:t>
            </a:r>
            <a:r>
              <a:rPr lang="ru-RU" sz="6500" dirty="0">
                <a:solidFill>
                  <a:prstClr val="black"/>
                </a:solidFill>
              </a:rPr>
              <a:t>Середкина Ирина </a:t>
            </a: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6500" dirty="0" smtClean="0">
                <a:solidFill>
                  <a:prstClr val="black"/>
                </a:solidFill>
              </a:rPr>
              <a:t>Олеговна</a:t>
            </a:r>
            <a:r>
              <a:rPr lang="ru-RU" sz="5800" dirty="0" smtClean="0">
                <a:solidFill>
                  <a:prstClr val="black"/>
                </a:solidFill>
              </a:rPr>
              <a:t> </a:t>
            </a:r>
            <a:r>
              <a:rPr lang="ru-RU" sz="4400" dirty="0" smtClean="0">
                <a:solidFill>
                  <a:schemeClr val="tx1"/>
                </a:solidFill>
              </a:rPr>
              <a:t>(</a:t>
            </a:r>
            <a:r>
              <a:rPr lang="ru-RU" sz="4400" dirty="0">
                <a:solidFill>
                  <a:schemeClr val="tx1"/>
                </a:solidFill>
              </a:rPr>
              <a:t>учитель информатики</a:t>
            </a:r>
            <a:r>
              <a:rPr lang="ru-RU" sz="4400" dirty="0" smtClean="0">
                <a:solidFill>
                  <a:schemeClr val="tx1"/>
                </a:solidFill>
              </a:rPr>
              <a:t>)</a:t>
            </a: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5100" dirty="0" err="1" smtClean="0">
                <a:solidFill>
                  <a:schemeClr val="tx1"/>
                </a:solidFill>
              </a:rPr>
              <a:t>Каб</a:t>
            </a:r>
            <a:r>
              <a:rPr lang="ru-RU" sz="5100" dirty="0" smtClean="0">
                <a:solidFill>
                  <a:schemeClr val="tx1"/>
                </a:solidFill>
              </a:rPr>
              <a:t>. 302</a:t>
            </a:r>
            <a:endParaRPr lang="ru-RU" sz="5100" dirty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583768" y="1342460"/>
            <a:ext cx="3092631" cy="507623"/>
          </a:xfrm>
        </p:spPr>
        <p:txBody>
          <a:bodyPr/>
          <a:lstStyle/>
          <a:p>
            <a:pPr lvl="0" algn="ctr">
              <a:buClr>
                <a:srgbClr val="B31166"/>
              </a:buClr>
            </a:pPr>
            <a:r>
              <a:rPr lang="ru-RU" sz="3600" u="sng" dirty="0" smtClean="0">
                <a:solidFill>
                  <a:schemeClr val="tx1"/>
                </a:solidFill>
              </a:rPr>
              <a:t>Расписание: </a:t>
            </a:r>
            <a:endParaRPr lang="ru-RU" sz="3600" u="sng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6399616" y="3244314"/>
            <a:ext cx="4938944" cy="2801983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  <a:buFont typeface="Arial"/>
              <a:buChar char="•"/>
            </a:pPr>
            <a:r>
              <a:rPr lang="ru-RU" sz="3600" u="sng" dirty="0">
                <a:solidFill>
                  <a:prstClr val="black">
                    <a:lumMod val="85000"/>
                    <a:lumOff val="15000"/>
                  </a:prstClr>
                </a:solidFill>
              </a:rPr>
              <a:t>Стоимость: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400 руб./</a:t>
            </a: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занятие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(4 занятия в месяц)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u="sng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Наполняемость группы</a:t>
            </a: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: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10-15 чел.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0251" y="1107806"/>
            <a:ext cx="3657600" cy="203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0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182" y="182880"/>
            <a:ext cx="7419704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9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28718" cy="506652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Основы программирования в «</a:t>
            </a:r>
            <a:r>
              <a:rPr lang="en-US" sz="4400" b="1" dirty="0" smtClean="0"/>
              <a:t>SCRATCH</a:t>
            </a:r>
            <a:r>
              <a:rPr lang="ru-RU" sz="4400" b="1" dirty="0" smtClean="0"/>
              <a:t>»</a:t>
            </a:r>
            <a:endParaRPr lang="ru-RU" sz="44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613273" y="666090"/>
            <a:ext cx="8686800" cy="522037"/>
          </a:xfrm>
        </p:spPr>
        <p:txBody>
          <a:bodyPr anchor="b"/>
          <a:lstStyle/>
          <a:p>
            <a:pPr lvl="0">
              <a:buClr>
                <a:srgbClr val="B31166"/>
              </a:buClr>
            </a:pPr>
            <a:r>
              <a:rPr lang="ru-RU" sz="3600" b="1" dirty="0" smtClean="0">
                <a:solidFill>
                  <a:srgbClr val="B31166">
                    <a:lumMod val="75000"/>
                  </a:srgbClr>
                </a:solidFill>
              </a:rPr>
              <a:t>Первый год обучения. </a:t>
            </a:r>
            <a:r>
              <a:rPr lang="ru-RU" sz="3600" b="1" dirty="0">
                <a:solidFill>
                  <a:srgbClr val="FF0000"/>
                </a:solidFill>
              </a:rPr>
              <a:t>Д</a:t>
            </a:r>
            <a:r>
              <a:rPr lang="ru-RU" sz="3600" b="1" dirty="0" smtClean="0">
                <a:solidFill>
                  <a:srgbClr val="FF0000"/>
                </a:solidFill>
              </a:rPr>
              <a:t>ля 3, 4, 5 классов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611190" y="1704992"/>
            <a:ext cx="5345483" cy="3311145"/>
          </a:xfrm>
        </p:spPr>
        <p:txBody>
          <a:bodyPr>
            <a:normAutofit fontScale="47500" lnSpcReduction="20000"/>
          </a:bodyPr>
          <a:lstStyle/>
          <a:p>
            <a:pPr lvl="0">
              <a:buClr>
                <a:srgbClr val="B31166"/>
              </a:buClr>
            </a:pPr>
            <a:r>
              <a:rPr lang="ru-RU" sz="6700" b="1" dirty="0" smtClean="0">
                <a:solidFill>
                  <a:prstClr val="black"/>
                </a:solidFill>
              </a:rPr>
              <a:t>1 раз в неделю</a:t>
            </a:r>
          </a:p>
          <a:p>
            <a:pPr lvl="0">
              <a:buClr>
                <a:srgbClr val="B31166"/>
              </a:buClr>
            </a:pPr>
            <a:r>
              <a:rPr lang="ru-RU" sz="6700" b="1" dirty="0" smtClean="0">
                <a:solidFill>
                  <a:prstClr val="black"/>
                </a:solidFill>
              </a:rPr>
              <a:t>Понедельник  </a:t>
            </a:r>
            <a:r>
              <a:rPr lang="ru-RU" sz="6700" b="1" dirty="0" smtClean="0">
                <a:solidFill>
                  <a:schemeClr val="tx1"/>
                </a:solidFill>
              </a:rPr>
              <a:t>12.35-13.15 (13.30-14.10 </a:t>
            </a:r>
            <a:r>
              <a:rPr lang="ru-RU" sz="6700" b="1" dirty="0" smtClean="0">
                <a:solidFill>
                  <a:prstClr val="black"/>
                </a:solidFill>
              </a:rPr>
              <a:t>для </a:t>
            </a:r>
            <a:r>
              <a:rPr lang="ru-RU" sz="6700" b="1" dirty="0">
                <a:solidFill>
                  <a:prstClr val="black"/>
                </a:solidFill>
              </a:rPr>
              <a:t>5 классов) </a:t>
            </a:r>
            <a:endParaRPr lang="ru-RU" sz="6700" b="1" dirty="0" smtClean="0">
              <a:solidFill>
                <a:schemeClr val="tx1"/>
              </a:solidFill>
            </a:endParaRPr>
          </a:p>
          <a:p>
            <a:pPr lvl="0">
              <a:buClr>
                <a:srgbClr val="B31166"/>
              </a:buClr>
            </a:pPr>
            <a:r>
              <a:rPr lang="ru-RU" sz="6700" b="1" dirty="0" smtClean="0">
                <a:solidFill>
                  <a:prstClr val="black"/>
                </a:solidFill>
              </a:rPr>
              <a:t> </a:t>
            </a:r>
            <a:r>
              <a:rPr lang="ru-RU" sz="5100" b="1" dirty="0">
                <a:solidFill>
                  <a:prstClr val="black"/>
                </a:solidFill>
              </a:rPr>
              <a:t>(6 урок</a:t>
            </a:r>
            <a:r>
              <a:rPr lang="ru-RU" sz="5100" b="1" dirty="0" smtClean="0">
                <a:solidFill>
                  <a:prstClr val="black"/>
                </a:solidFill>
              </a:rPr>
              <a:t>)</a:t>
            </a:r>
            <a:endParaRPr lang="ru-RU" sz="6700" u="sng" dirty="0" smtClean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6700" u="sng" dirty="0" smtClean="0">
                <a:solidFill>
                  <a:prstClr val="black"/>
                </a:solidFill>
              </a:rPr>
              <a:t>Ведёт: </a:t>
            </a:r>
            <a:r>
              <a:rPr lang="ru-RU" sz="6700" dirty="0" smtClean="0">
                <a:solidFill>
                  <a:prstClr val="black"/>
                </a:solidFill>
              </a:rPr>
              <a:t>Гусева </a:t>
            </a:r>
            <a:r>
              <a:rPr lang="ru-RU" sz="6500" dirty="0" smtClean="0">
                <a:solidFill>
                  <a:prstClr val="black"/>
                </a:solidFill>
              </a:rPr>
              <a:t>Мария Александровна</a:t>
            </a:r>
            <a:r>
              <a:rPr lang="ru-RU" sz="5800" dirty="0" smtClean="0">
                <a:solidFill>
                  <a:prstClr val="black"/>
                </a:solidFill>
              </a:rPr>
              <a:t> </a:t>
            </a:r>
            <a:r>
              <a:rPr lang="ru-RU" sz="4400" dirty="0" smtClean="0">
                <a:solidFill>
                  <a:schemeClr val="tx1"/>
                </a:solidFill>
              </a:rPr>
              <a:t>(</a:t>
            </a:r>
            <a:r>
              <a:rPr lang="ru-RU" sz="4400" dirty="0">
                <a:solidFill>
                  <a:schemeClr val="tx1"/>
                </a:solidFill>
              </a:rPr>
              <a:t>учитель информатики</a:t>
            </a:r>
            <a:r>
              <a:rPr lang="ru-RU" sz="4400" dirty="0" smtClean="0">
                <a:solidFill>
                  <a:schemeClr val="tx1"/>
                </a:solidFill>
              </a:rPr>
              <a:t>), </a:t>
            </a:r>
            <a:r>
              <a:rPr lang="ru-RU" sz="5100" dirty="0" smtClean="0">
                <a:solidFill>
                  <a:schemeClr val="tx1"/>
                </a:solidFill>
              </a:rPr>
              <a:t>каб.302</a:t>
            </a:r>
            <a:endParaRPr lang="ru-RU" sz="5100" dirty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484323" y="1058408"/>
            <a:ext cx="3449780" cy="646584"/>
          </a:xfrm>
        </p:spPr>
        <p:txBody>
          <a:bodyPr/>
          <a:lstStyle/>
          <a:p>
            <a:pPr lvl="0" algn="ctr">
              <a:buClr>
                <a:srgbClr val="B31166"/>
              </a:buClr>
            </a:pPr>
            <a:r>
              <a:rPr lang="ru-RU" sz="3600" u="sng" dirty="0" smtClean="0">
                <a:solidFill>
                  <a:schemeClr val="tx1"/>
                </a:solidFill>
              </a:rPr>
              <a:t>Расписание: </a:t>
            </a:r>
            <a:endParaRPr lang="ru-RU" sz="3600" u="sng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6458989" y="2868441"/>
            <a:ext cx="5271457" cy="2801983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  <a:buFont typeface="Arial"/>
              <a:buChar char="•"/>
            </a:pPr>
            <a:r>
              <a:rPr lang="ru-RU" sz="3600" u="sng" dirty="0">
                <a:solidFill>
                  <a:prstClr val="black">
                    <a:lumMod val="85000"/>
                    <a:lumOff val="15000"/>
                  </a:prstClr>
                </a:solidFill>
              </a:rPr>
              <a:t>Стоимость: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400 </a:t>
            </a: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руб./</a:t>
            </a: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занятие   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(4 занятия в месяц)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u="sng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Наполняемость группы: </a:t>
            </a:r>
          </a:p>
          <a:p>
            <a:pPr lvl="0">
              <a:buClr>
                <a:srgbClr val="AB946B"/>
              </a:buClr>
            </a:pPr>
            <a:r>
              <a:rPr lang="ru-RU" sz="2800" dirty="0" smtClean="0">
                <a:solidFill>
                  <a:schemeClr val="tx1"/>
                </a:solidFill>
              </a:rPr>
              <a:t>10-15 чел.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331" y="1188127"/>
            <a:ext cx="3586369" cy="183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6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368</TotalTime>
  <Words>470</Words>
  <Application>Microsoft Office PowerPoint</Application>
  <PresentationFormat>Произвольный</PresentationFormat>
  <Paragraphs>102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Натуральные материалы</vt:lpstr>
      <vt:lpstr>Платные образовательные услуги в МАОУ «Лицей №159»  в 2026-2027 учебном году куратор:  Черепанова Лариса Владиславовна</vt:lpstr>
      <vt:lpstr> Плюсы платных образовательных дополнительных  услуг в школе: </vt:lpstr>
      <vt:lpstr>Направления:</vt:lpstr>
      <vt:lpstr>КАЛЛИГРАФИЯ</vt:lpstr>
      <vt:lpstr>«ИКТ для начинающих»</vt:lpstr>
      <vt:lpstr>«ИКТ для начинающих»</vt:lpstr>
      <vt:lpstr>«ИКТ: Мастер презентаций»</vt:lpstr>
      <vt:lpstr>Презентация PowerPoint</vt:lpstr>
      <vt:lpstr>Основы программирования в «SCRATCH»</vt:lpstr>
      <vt:lpstr>Основы программирования в  «SCRATCH»</vt:lpstr>
      <vt:lpstr>Мягкая игрушка</vt:lpstr>
      <vt:lpstr> ВНИМАНИЕ!  Перерасчеты за пропущенные занятия только при предъявлении медицинской справки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Платные образовательные услуги в лицее  МАОУ №159 в 2024-2025 уч. году  куратор: Черепанова Лариса Владиславовна</dc:title>
  <dc:creator>laris</dc:creator>
  <cp:lastModifiedBy>User</cp:lastModifiedBy>
  <cp:revision>59</cp:revision>
  <dcterms:created xsi:type="dcterms:W3CDTF">2024-09-02T06:18:00Z</dcterms:created>
  <dcterms:modified xsi:type="dcterms:W3CDTF">2026-09-09T06:14:38Z</dcterms:modified>
</cp:coreProperties>
</file>